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0160000" cy="762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540" y="84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01627"/>
          <c:y val="6.1571000000000001E-2"/>
          <c:w val="0.87956699999999999"/>
          <c:h val="0.73027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ln w="76200" cap="flat">
              <a:solidFill>
                <a:srgbClr val="446179"/>
              </a:solidFill>
              <a:prstDash val="solid"/>
              <a:miter lim="400000"/>
            </a:ln>
            <a:effectLst/>
          </c:spPr>
          <c:marker>
            <c:symbol val="circle"/>
            <c:size val="8"/>
            <c:spPr>
              <a:solidFill>
                <a:srgbClr val="FFFFFF"/>
              </a:solidFill>
              <a:ln w="76200" cap="flat">
                <a:solidFill>
                  <a:srgbClr val="446179"/>
                </a:solidFill>
                <a:prstDash val="solid"/>
                <a:miter lim="400000"/>
              </a:ln>
              <a:effectLst/>
            </c:spPr>
          </c:marker>
          <c:cat>
            <c:strRef>
              <c:f>Sheet1!$B$1:$U$1</c:f>
              <c:strCache>
                <c:ptCount val="20"/>
                <c:pt idx="0">
                  <c:v>4/29/02</c:v>
                </c:pt>
                <c:pt idx="5">
                  <c:v>5/6/02</c:v>
                </c:pt>
                <c:pt idx="10">
                  <c:v>5/13/02</c:v>
                </c:pt>
                <c:pt idx="15">
                  <c:v>5/20/02</c:v>
                </c:pt>
                <c:pt idx="19">
                  <c:v>5/24/02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760</c:v>
                </c:pt>
                <c:pt idx="1">
                  <c:v>780</c:v>
                </c:pt>
                <c:pt idx="2">
                  <c:v>840</c:v>
                </c:pt>
                <c:pt idx="3">
                  <c:v>800</c:v>
                </c:pt>
                <c:pt idx="4">
                  <c:v>790</c:v>
                </c:pt>
                <c:pt idx="5">
                  <c:v>750</c:v>
                </c:pt>
                <c:pt idx="6">
                  <c:v>705</c:v>
                </c:pt>
                <c:pt idx="7">
                  <c:v>725</c:v>
                </c:pt>
                <c:pt idx="8">
                  <c:v>700</c:v>
                </c:pt>
                <c:pt idx="9">
                  <c:v>660</c:v>
                </c:pt>
                <c:pt idx="10">
                  <c:v>648</c:v>
                </c:pt>
                <c:pt idx="11">
                  <c:v>609</c:v>
                </c:pt>
                <c:pt idx="12">
                  <c:v>580</c:v>
                </c:pt>
                <c:pt idx="13">
                  <c:v>350</c:v>
                </c:pt>
                <c:pt idx="14">
                  <c:v>277</c:v>
                </c:pt>
                <c:pt idx="15">
                  <c:v>170</c:v>
                </c:pt>
                <c:pt idx="16">
                  <c:v>103</c:v>
                </c:pt>
                <c:pt idx="17">
                  <c:v>70</c:v>
                </c:pt>
                <c:pt idx="18">
                  <c:v>40</c:v>
                </c:pt>
                <c:pt idx="1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F0-4929-8707-50D355553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5400000"/>
          <a:lstStyle/>
          <a:p>
            <a:pPr>
              <a:defRPr sz="2300" b="0" i="0" u="none" strike="noStrike">
                <a:solidFill>
                  <a:srgbClr val="000000"/>
                </a:solidFill>
                <a:latin typeface="Gill Sans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000"/>
          <c:min val="0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#,##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300" b="0" i="0" u="none" strike="noStrike">
                <a:solidFill>
                  <a:srgbClr val="000000"/>
                </a:solidFill>
                <a:latin typeface="Gill Sans"/>
              </a:defRPr>
            </a:pPr>
            <a:endParaRPr lang="en-US"/>
          </a:p>
        </c:txPr>
        <c:crossAx val="2094734552"/>
        <c:crosses val="autoZero"/>
        <c:crossBetween val="midCat"/>
        <c:majorUnit val="200"/>
        <c:minorUnit val="10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600">
        <a:latin typeface="+mn-lt"/>
        <a:ea typeface="+mn-ea"/>
        <a:cs typeface="+mn-cs"/>
        <a:sym typeface="Lucida Grande"/>
      </a:defRPr>
    </a:lvl1pPr>
    <a:lvl2pPr indent="228600" defTabSz="457200" latinLnBrk="0">
      <a:defRPr sz="1600">
        <a:latin typeface="+mn-lt"/>
        <a:ea typeface="+mn-ea"/>
        <a:cs typeface="+mn-cs"/>
        <a:sym typeface="Lucida Grande"/>
      </a:defRPr>
    </a:lvl2pPr>
    <a:lvl3pPr indent="457200" defTabSz="457200" latinLnBrk="0">
      <a:defRPr sz="1600">
        <a:latin typeface="+mn-lt"/>
        <a:ea typeface="+mn-ea"/>
        <a:cs typeface="+mn-cs"/>
        <a:sym typeface="Lucida Grande"/>
      </a:defRPr>
    </a:lvl3pPr>
    <a:lvl4pPr indent="685800" defTabSz="457200" latinLnBrk="0">
      <a:defRPr sz="1600">
        <a:latin typeface="+mn-lt"/>
        <a:ea typeface="+mn-ea"/>
        <a:cs typeface="+mn-cs"/>
        <a:sym typeface="Lucida Grande"/>
      </a:defRPr>
    </a:lvl4pPr>
    <a:lvl5pPr indent="914400" defTabSz="457200" latinLnBrk="0">
      <a:defRPr sz="1600">
        <a:latin typeface="+mn-lt"/>
        <a:ea typeface="+mn-ea"/>
        <a:cs typeface="+mn-cs"/>
        <a:sym typeface="Lucida Grande"/>
      </a:defRPr>
    </a:lvl5pPr>
    <a:lvl6pPr indent="1143000" defTabSz="457200" latinLnBrk="0">
      <a:defRPr sz="1600">
        <a:latin typeface="+mn-lt"/>
        <a:ea typeface="+mn-ea"/>
        <a:cs typeface="+mn-cs"/>
        <a:sym typeface="Lucida Grande"/>
      </a:defRPr>
    </a:lvl6pPr>
    <a:lvl7pPr indent="1371600" defTabSz="457200" latinLnBrk="0">
      <a:defRPr sz="1600">
        <a:latin typeface="+mn-lt"/>
        <a:ea typeface="+mn-ea"/>
        <a:cs typeface="+mn-cs"/>
        <a:sym typeface="Lucida Grande"/>
      </a:defRPr>
    </a:lvl7pPr>
    <a:lvl8pPr indent="1600200" defTabSz="457200" latinLnBrk="0">
      <a:defRPr sz="1600">
        <a:latin typeface="+mn-lt"/>
        <a:ea typeface="+mn-ea"/>
        <a:cs typeface="+mn-cs"/>
        <a:sym typeface="Lucida Grande"/>
      </a:defRPr>
    </a:lvl8pPr>
    <a:lvl9pPr indent="1828800" defTabSz="457200" latinLnBrk="0">
      <a:defRPr sz="1600">
        <a:latin typeface="+mn-lt"/>
        <a:ea typeface="+mn-ea"/>
        <a:cs typeface="+mn-cs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Two title slide choices are provided; use whichever you prefer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would be nice to include a quote from Wicked Problems here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droppedImage.pdf" descr="droppedImage.pdf"/>
          <p:cNvPicPr>
            <a:picLocks noChangeAspect="1"/>
          </p:cNvPicPr>
          <p:nvPr/>
        </p:nvPicPr>
        <p:blipFill>
          <a:blip r:embed="rId2">
            <a:alphaModFix amt="34684"/>
          </a:blip>
          <a:stretch>
            <a:fillRect/>
          </a:stretch>
        </p:blipFill>
        <p:spPr>
          <a:xfrm>
            <a:off x="5092700" y="952500"/>
            <a:ext cx="4432300" cy="572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mgs-logo-icon.jpg" descr="mgs-logo-icon.jpg"/>
          <p:cNvPicPr>
            <a:picLocks noChangeAspect="1"/>
          </p:cNvPicPr>
          <p:nvPr/>
        </p:nvPicPr>
        <p:blipFill>
          <a:blip r:embed="rId3"/>
          <a:srcRect l="5623" r="5623"/>
          <a:stretch>
            <a:fillRect/>
          </a:stretch>
        </p:blipFill>
        <p:spPr>
          <a:xfrm>
            <a:off x="114300" y="6832600"/>
            <a:ext cx="559379" cy="7239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Mountain Goat Software, LLC"/>
          <p:cNvSpPr txBox="1"/>
          <p:nvPr/>
        </p:nvSpPr>
        <p:spPr>
          <a:xfrm>
            <a:off x="638410" y="7181850"/>
            <a:ext cx="2578101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sz="1600">
                <a:solidFill>
                  <a:srgbClr val="728FBC"/>
                </a:solidFill>
              </a:defRPr>
            </a:lvl1pPr>
          </a:lstStyle>
          <a:p>
            <a:r>
              <a:t>Mountain Goat Software, LLC</a:t>
            </a:r>
          </a:p>
        </p:txBody>
      </p:sp>
      <p:pic>
        <p:nvPicPr>
          <p:cNvPr id="27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6968690"/>
            <a:ext cx="1308100" cy="46081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189B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droppedImage.pdf" descr="droppedImage.pdf"/>
          <p:cNvPicPr>
            <a:picLocks noChangeAspect="1"/>
          </p:cNvPicPr>
          <p:nvPr/>
        </p:nvPicPr>
        <p:blipFill>
          <a:blip r:embed="rId2">
            <a:alphaModFix amt="35007"/>
          </a:blip>
          <a:stretch>
            <a:fillRect/>
          </a:stretch>
        </p:blipFill>
        <p:spPr>
          <a:xfrm>
            <a:off x="5092700" y="952500"/>
            <a:ext cx="4432300" cy="572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mgs-logo-icon.jpg" descr="mgs-logo-icon.jpg"/>
          <p:cNvPicPr>
            <a:picLocks noChangeAspect="1"/>
          </p:cNvPicPr>
          <p:nvPr/>
        </p:nvPicPr>
        <p:blipFill>
          <a:blip r:embed="rId3"/>
          <a:srcRect l="5623" r="5623"/>
          <a:stretch>
            <a:fillRect/>
          </a:stretch>
        </p:blipFill>
        <p:spPr>
          <a:xfrm>
            <a:off x="114300" y="6832600"/>
            <a:ext cx="559379" cy="7239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Mountain Goat Software, LLC"/>
          <p:cNvSpPr txBox="1"/>
          <p:nvPr/>
        </p:nvSpPr>
        <p:spPr>
          <a:xfrm>
            <a:off x="638410" y="7181850"/>
            <a:ext cx="2578101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sz="1600">
                <a:solidFill>
                  <a:srgbClr val="728FBC"/>
                </a:solidFill>
              </a:defRPr>
            </a:lvl1pPr>
          </a:lstStyle>
          <a:p>
            <a:r>
              <a:t>Mountain Goat Software, LLC</a:t>
            </a:r>
          </a:p>
        </p:txBody>
      </p:sp>
      <p:pic>
        <p:nvPicPr>
          <p:cNvPr id="39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6968690"/>
            <a:ext cx="1308100" cy="46081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4546600"/>
            <a:ext cx="8807450" cy="1682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mgs-logo-icon.jpg" descr="mgs-logo-icon.jpg"/>
          <p:cNvPicPr>
            <a:picLocks noChangeAspect="1"/>
          </p:cNvPicPr>
          <p:nvPr/>
        </p:nvPicPr>
        <p:blipFill>
          <a:blip r:embed="rId3"/>
          <a:srcRect l="5623" r="5623"/>
          <a:stretch>
            <a:fillRect/>
          </a:stretch>
        </p:blipFill>
        <p:spPr>
          <a:xfrm>
            <a:off x="114300" y="6832600"/>
            <a:ext cx="559379" cy="7239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Mountain Goat Software, LLC"/>
          <p:cNvSpPr txBox="1"/>
          <p:nvPr/>
        </p:nvSpPr>
        <p:spPr>
          <a:xfrm>
            <a:off x="663810" y="7181850"/>
            <a:ext cx="2578101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sz="1600">
                <a:solidFill>
                  <a:srgbClr val="728FBC"/>
                </a:solidFill>
              </a:defRPr>
            </a:lvl1pPr>
          </a:lstStyle>
          <a:p>
            <a:r>
              <a:t>Mountain Goat Software, LLC</a:t>
            </a:r>
          </a:p>
        </p:txBody>
      </p:sp>
      <p:pic>
        <p:nvPicPr>
          <p:cNvPr id="50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6968690"/>
            <a:ext cx="1308100" cy="460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droppedImage.pdf" descr="dropped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700" y="952500"/>
            <a:ext cx="4432300" cy="57277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990600" y="1282700"/>
            <a:ext cx="8178800" cy="25781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54100" y="4699000"/>
            <a:ext cx="7670800" cy="148590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z="28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28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28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28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gs-logo-icon.jpg" descr="mgs-logo-icon.jpg"/>
          <p:cNvPicPr>
            <a:picLocks noChangeAspect="1"/>
          </p:cNvPicPr>
          <p:nvPr/>
        </p:nvPicPr>
        <p:blipFill>
          <a:blip r:embed="rId6"/>
          <a:srcRect l="5623" r="5623"/>
          <a:stretch>
            <a:fillRect/>
          </a:stretch>
        </p:blipFill>
        <p:spPr>
          <a:xfrm>
            <a:off x="114300" y="6832600"/>
            <a:ext cx="559379" cy="7239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Mountain Goat Software, LLC"/>
          <p:cNvSpPr txBox="1"/>
          <p:nvPr/>
        </p:nvSpPr>
        <p:spPr>
          <a:xfrm>
            <a:off x="689210" y="7207250"/>
            <a:ext cx="2578101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sz="1600">
                <a:solidFill>
                  <a:srgbClr val="728FBC"/>
                </a:solidFill>
              </a:defRPr>
            </a:lvl1pPr>
          </a:lstStyle>
          <a:p>
            <a:r>
              <a:t>Mountain Goat Software, LLC</a:t>
            </a:r>
          </a:p>
        </p:txBody>
      </p:sp>
      <p:pic>
        <p:nvPicPr>
          <p:cNvPr id="4" name="droppedImage.pdf" descr="dropped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8200" y="6968690"/>
            <a:ext cx="1308100" cy="460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roppedImage.pdf" descr="droppedImage.pdf"/>
          <p:cNvPicPr>
            <a:picLocks noChangeAspect="1"/>
          </p:cNvPicPr>
          <p:nvPr/>
        </p:nvPicPr>
        <p:blipFill>
          <a:blip r:embed="rId8">
            <a:alphaModFix amt="34503"/>
          </a:blip>
          <a:stretch>
            <a:fillRect/>
          </a:stretch>
        </p:blipFill>
        <p:spPr>
          <a:xfrm>
            <a:off x="5092700" y="952500"/>
            <a:ext cx="4432300" cy="57277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0"/>
            <a:ext cx="9461500" cy="508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40300" y="7251700"/>
            <a:ext cx="266701" cy="2794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5F7BAE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5F7BAE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5F7BAE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5F7BAE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5F7BAE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5F7BAE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5F7BAE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5F7BAE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5F7BAE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698500" marR="0" indent="-444500" algn="l" defTabSz="4572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5F7BAE"/>
        </a:buClr>
        <a:buSzPct val="150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1096962" marR="0" indent="-500062" algn="l" defTabSz="4572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5F7BAE"/>
        </a:buClr>
        <a:buSzPct val="150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1511300" marR="0" indent="-571500" algn="l" defTabSz="4572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5F7BAE"/>
        </a:buClr>
        <a:buSzPct val="150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1962150" marR="0" indent="-666750" algn="l" defTabSz="4572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5F7BAE"/>
        </a:buClr>
        <a:buSzPct val="150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2305050" marR="0" indent="-666750" algn="l" defTabSz="4572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5F7BAE"/>
        </a:buClr>
        <a:buSzPct val="150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2647950" marR="0" indent="-666750" algn="l" defTabSz="4572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5F7BAE"/>
        </a:buClr>
        <a:buSzPct val="150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2990850" marR="0" indent="-666750" algn="l" defTabSz="4572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5F7BAE"/>
        </a:buClr>
        <a:buSzPct val="150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3333750" marR="0" indent="-666750" algn="l" defTabSz="4572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5F7BAE"/>
        </a:buClr>
        <a:buSzPct val="150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3676650" marR="0" indent="-666750" algn="l" defTabSz="4572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5F7BAE"/>
        </a:buClr>
        <a:buSzPct val="150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untangoatsoftware.com/scru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3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40.png"/><Relationship Id="rId5" Type="http://schemas.openxmlformats.org/officeDocument/2006/relationships/image" Target="../media/image26.png"/><Relationship Id="rId10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4.png"/><Relationship Id="rId7" Type="http://schemas.openxmlformats.org/officeDocument/2006/relationships/image" Target="../media/image39.png"/><Relationship Id="rId12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7.png"/><Relationship Id="rId5" Type="http://schemas.openxmlformats.org/officeDocument/2006/relationships/image" Target="../media/image26.png"/><Relationship Id="rId10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umfoundations.com/" TargetMode="External"/><Relationship Id="rId2" Type="http://schemas.openxmlformats.org/officeDocument/2006/relationships/hyperlink" Target="http://www.mountaingoatsoftware.com/scrum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crumdevelopment@yahoogroups.com" TargetMode="External"/><Relationship Id="rId4" Type="http://schemas.openxmlformats.org/officeDocument/2006/relationships/hyperlink" Target="http://www.mountaingoatsoftware.com/agile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creativecommons.org/licenses/by/3.0/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hyperlink" Target="http://www.mountaingoatsoftware.com" TargetMode="External"/><Relationship Id="rId4" Type="http://schemas.openxmlformats.org/officeDocument/2006/relationships/hyperlink" Target="mailto:mike@mountaingoatsoftware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gilemanifesto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n Introduction to Scru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600"/>
            </a:pPr>
            <a:r>
              <a:rPr lang="gu-IN" dirty="0"/>
              <a:t>સ્ક્રમ પરિચય</a:t>
            </a:r>
            <a:endParaRPr dirty="0"/>
          </a:p>
        </p:txBody>
      </p:sp>
      <p:sp>
        <p:nvSpPr>
          <p:cNvPr id="64" name="&lt;your name here&gt;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fontAlgn="t"/>
            <a:r>
              <a:rPr dirty="0"/>
              <a:t>&lt;</a:t>
            </a:r>
            <a:r>
              <a:rPr lang="gu-IN" dirty="0"/>
              <a:t> અહીં</a:t>
            </a:r>
            <a:r>
              <a:rPr lang="en-US" dirty="0"/>
              <a:t> </a:t>
            </a:r>
            <a:r>
              <a:rPr lang="gu-IN" dirty="0"/>
              <a:t>તમારું નામ </a:t>
            </a:r>
            <a:r>
              <a:rPr dirty="0"/>
              <a:t>&gt;</a:t>
            </a:r>
          </a:p>
          <a:p>
            <a:pPr>
              <a:defRPr sz="3800"/>
            </a:pPr>
            <a:r>
              <a:rPr dirty="0"/>
              <a:t>&lt;</a:t>
            </a:r>
            <a:r>
              <a:rPr lang="gu-IN" dirty="0"/>
              <a:t> તારીખ</a:t>
            </a:r>
            <a:r>
              <a:rPr dirty="0"/>
              <a:t>&gt;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roject noise lev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gu-IN" dirty="0"/>
              <a:t>પ્રોજેક્ટ અવાજ</a:t>
            </a:r>
            <a:r>
              <a:rPr lang="en-US" dirty="0"/>
              <a:t>-</a:t>
            </a:r>
            <a:r>
              <a:rPr lang="gu-IN" dirty="0"/>
              <a:t>સ્તર</a:t>
            </a:r>
            <a:endParaRPr dirty="0"/>
          </a:p>
        </p:txBody>
      </p:sp>
      <p:sp>
        <p:nvSpPr>
          <p:cNvPr id="155" name="Rectangle"/>
          <p:cNvSpPr/>
          <p:nvPr/>
        </p:nvSpPr>
        <p:spPr>
          <a:xfrm>
            <a:off x="-25400" y="1346200"/>
            <a:ext cx="10172700" cy="6324600"/>
          </a:xfrm>
          <a:prstGeom prst="rect">
            <a:avLst/>
          </a:prstGeom>
          <a:blipFill>
            <a:blip r:embed="rId2"/>
          </a:blipFill>
          <a:ln w="12700">
            <a:solidFill>
              <a:srgbClr val="A0A0A0"/>
            </a:solidFill>
            <a:miter lim="400000"/>
          </a:ln>
          <a:effectLst>
            <a:outerShdw blurRad="76200" dist="50800" dir="21480000" rotWithShape="0">
              <a:srgbClr val="000000">
                <a:alpha val="40000"/>
              </a:srgbClr>
            </a:outerShdw>
          </a:effectLst>
        </p:spPr>
        <p:txBody>
          <a:bodyPr lIns="38100" tIns="38100" rIns="38100" bIns="38100" anchor="ctr"/>
          <a:lstStyle/>
          <a:p>
            <a:pPr algn="l">
              <a:lnSpc>
                <a:spcPts val="2000"/>
              </a:lnSpc>
              <a:tabLst>
                <a:tab pos="457200" algn="l"/>
              </a:tabLst>
              <a:defRPr sz="2400">
                <a:solidFill>
                  <a:srgbClr val="51515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6" name="Circle"/>
          <p:cNvSpPr/>
          <p:nvPr/>
        </p:nvSpPr>
        <p:spPr>
          <a:xfrm>
            <a:off x="1012927" y="3387323"/>
            <a:ext cx="4203700" cy="4203700"/>
          </a:xfrm>
          <a:prstGeom prst="ellipse">
            <a:avLst/>
          </a:prstGeom>
          <a:gradFill>
            <a:gsLst>
              <a:gs pos="0">
                <a:srgbClr val="2497D4"/>
              </a:gs>
              <a:gs pos="100000">
                <a:srgbClr val="FFFFFF"/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7" name="Circle"/>
          <p:cNvSpPr/>
          <p:nvPr/>
        </p:nvSpPr>
        <p:spPr>
          <a:xfrm>
            <a:off x="2019300" y="4940300"/>
            <a:ext cx="2209800" cy="2209800"/>
          </a:xfrm>
          <a:prstGeom prst="ellipse">
            <a:avLst/>
          </a:prstGeom>
          <a:gradFill>
            <a:gsLst>
              <a:gs pos="0">
                <a:srgbClr val="2497D4"/>
              </a:gs>
              <a:gs pos="100000">
                <a:srgbClr val="FFFFFF"/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8" name="Rectangle"/>
          <p:cNvSpPr/>
          <p:nvPr/>
        </p:nvSpPr>
        <p:spPr>
          <a:xfrm>
            <a:off x="1790700" y="6184900"/>
            <a:ext cx="7912100" cy="14351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38100" tIns="38100" rIns="38100" bIns="38100" anchor="ctr"/>
          <a:lstStyle/>
          <a:p>
            <a:pPr algn="l">
              <a:lnSpc>
                <a:spcPts val="2000"/>
              </a:lnSpc>
              <a:tabLst>
                <a:tab pos="457200" algn="l"/>
              </a:tabLst>
              <a:defRPr sz="2400">
                <a:solidFill>
                  <a:srgbClr val="51515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9" name="Rectangle"/>
          <p:cNvSpPr/>
          <p:nvPr/>
        </p:nvSpPr>
        <p:spPr>
          <a:xfrm>
            <a:off x="901700" y="2806700"/>
            <a:ext cx="2006600" cy="49022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38100" tIns="38100" rIns="38100" bIns="38100" anchor="ctr"/>
          <a:lstStyle/>
          <a:p>
            <a:pPr algn="l">
              <a:lnSpc>
                <a:spcPts val="2000"/>
              </a:lnSpc>
              <a:tabLst>
                <a:tab pos="457200" algn="l"/>
              </a:tabLst>
              <a:defRPr sz="2400">
                <a:solidFill>
                  <a:srgbClr val="51515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0" name="Line"/>
          <p:cNvSpPr/>
          <p:nvPr/>
        </p:nvSpPr>
        <p:spPr>
          <a:xfrm flipH="1">
            <a:off x="2933699" y="2590710"/>
            <a:ext cx="2" cy="364663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1" name="Line"/>
          <p:cNvSpPr/>
          <p:nvPr/>
        </p:nvSpPr>
        <p:spPr>
          <a:xfrm flipH="1" flipV="1">
            <a:off x="2921000" y="6211946"/>
            <a:ext cx="4140226" cy="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2" name="Circle"/>
          <p:cNvSpPr/>
          <p:nvPr/>
        </p:nvSpPr>
        <p:spPr>
          <a:xfrm>
            <a:off x="5321300" y="1396999"/>
            <a:ext cx="2921000" cy="2921001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2497D4"/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3" name="Rectangle"/>
          <p:cNvSpPr/>
          <p:nvPr/>
        </p:nvSpPr>
        <p:spPr>
          <a:xfrm>
            <a:off x="7010400" y="1358900"/>
            <a:ext cx="1930400" cy="54737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38100" tIns="38100" rIns="38100" bIns="38100" anchor="ctr"/>
          <a:lstStyle/>
          <a:p>
            <a:pPr algn="l">
              <a:lnSpc>
                <a:spcPts val="2000"/>
              </a:lnSpc>
              <a:tabLst>
                <a:tab pos="457200" algn="l"/>
              </a:tabLst>
              <a:defRPr sz="2400">
                <a:solidFill>
                  <a:srgbClr val="51515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4" name="Rectangle"/>
          <p:cNvSpPr/>
          <p:nvPr/>
        </p:nvSpPr>
        <p:spPr>
          <a:xfrm>
            <a:off x="2095500" y="1371600"/>
            <a:ext cx="7912100" cy="12319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38100" tIns="38100" rIns="38100" bIns="38100" anchor="ctr"/>
          <a:lstStyle/>
          <a:p>
            <a:pPr algn="l">
              <a:lnSpc>
                <a:spcPts val="2000"/>
              </a:lnSpc>
              <a:tabLst>
                <a:tab pos="457200" algn="l"/>
              </a:tabLst>
              <a:defRPr sz="2400">
                <a:solidFill>
                  <a:srgbClr val="51515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5" name="Simple"/>
          <p:cNvSpPr txBox="1"/>
          <p:nvPr/>
        </p:nvSpPr>
        <p:spPr>
          <a:xfrm>
            <a:off x="3148385" y="5489173"/>
            <a:ext cx="767838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600"/>
            </a:lvl1pPr>
          </a:lstStyle>
          <a:p>
            <a:r>
              <a:rPr lang="gu-IN" dirty="0"/>
              <a:t>સરળ</a:t>
            </a:r>
            <a:endParaRPr dirty="0"/>
          </a:p>
        </p:txBody>
      </p:sp>
      <p:sp>
        <p:nvSpPr>
          <p:cNvPr id="166" name="Complex"/>
          <p:cNvSpPr txBox="1"/>
          <p:nvPr/>
        </p:nvSpPr>
        <p:spPr>
          <a:xfrm>
            <a:off x="4472671" y="3507973"/>
            <a:ext cx="748603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600"/>
            </a:lvl1pPr>
          </a:lstStyle>
          <a:p>
            <a:r>
              <a:rPr lang="gu-IN" dirty="0"/>
              <a:t>સંકુલ</a:t>
            </a:r>
            <a:endParaRPr dirty="0"/>
          </a:p>
        </p:txBody>
      </p:sp>
      <p:sp>
        <p:nvSpPr>
          <p:cNvPr id="167" name="Anarchy"/>
          <p:cNvSpPr txBox="1"/>
          <p:nvPr/>
        </p:nvSpPr>
        <p:spPr>
          <a:xfrm>
            <a:off x="5520863" y="3076173"/>
            <a:ext cx="143308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600"/>
            </a:lvl1pPr>
          </a:lstStyle>
          <a:p>
            <a:r>
              <a:rPr lang="gu-IN" dirty="0"/>
              <a:t>અરાજકતા</a:t>
            </a:r>
            <a:endParaRPr dirty="0"/>
          </a:p>
        </p:txBody>
      </p:sp>
      <p:sp>
        <p:nvSpPr>
          <p:cNvPr id="168" name="Complicated"/>
          <p:cNvSpPr txBox="1"/>
          <p:nvPr/>
        </p:nvSpPr>
        <p:spPr>
          <a:xfrm rot="2509210">
            <a:off x="3710697" y="4676373"/>
            <a:ext cx="86241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600"/>
            </a:lvl1pPr>
          </a:lstStyle>
          <a:p>
            <a:r>
              <a:rPr lang="gu-IN" dirty="0"/>
              <a:t>જટિલ</a:t>
            </a:r>
            <a:endParaRPr dirty="0"/>
          </a:p>
        </p:txBody>
      </p:sp>
      <p:sp>
        <p:nvSpPr>
          <p:cNvPr id="169" name="Technology"/>
          <p:cNvSpPr txBox="1"/>
          <p:nvPr/>
        </p:nvSpPr>
        <p:spPr>
          <a:xfrm>
            <a:off x="4347529" y="6174973"/>
            <a:ext cx="1468351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600"/>
            </a:lvl1pPr>
          </a:lstStyle>
          <a:p>
            <a:r>
              <a:rPr lang="gu-IN" dirty="0"/>
              <a:t>ટેકનોલોજી</a:t>
            </a:r>
            <a:endParaRPr dirty="0"/>
          </a:p>
        </p:txBody>
      </p:sp>
      <p:sp>
        <p:nvSpPr>
          <p:cNvPr id="170" name="Requirements"/>
          <p:cNvSpPr txBox="1"/>
          <p:nvPr/>
        </p:nvSpPr>
        <p:spPr>
          <a:xfrm rot="16200000">
            <a:off x="1914244" y="4155674"/>
            <a:ext cx="1559722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600"/>
            </a:lvl1pPr>
          </a:lstStyle>
          <a:p>
            <a:r>
              <a:rPr lang="gu-IN" dirty="0"/>
              <a:t>જરૂરીયાતો</a:t>
            </a:r>
            <a:endParaRPr dirty="0"/>
          </a:p>
        </p:txBody>
      </p:sp>
      <p:sp>
        <p:nvSpPr>
          <p:cNvPr id="171" name="Far from…"/>
          <p:cNvSpPr txBox="1"/>
          <p:nvPr/>
        </p:nvSpPr>
        <p:spPr>
          <a:xfrm>
            <a:off x="1733897" y="2588939"/>
            <a:ext cx="1157368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2000"/>
            </a:pPr>
            <a:r>
              <a:rPr lang="gu-IN" dirty="0"/>
              <a:t>કરારથી દૂર</a:t>
            </a:r>
            <a:endParaRPr dirty="0"/>
          </a:p>
        </p:txBody>
      </p:sp>
      <p:sp>
        <p:nvSpPr>
          <p:cNvPr id="172" name="Close to…"/>
          <p:cNvSpPr txBox="1"/>
          <p:nvPr/>
        </p:nvSpPr>
        <p:spPr>
          <a:xfrm>
            <a:off x="1429325" y="5789339"/>
            <a:ext cx="1461940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2000"/>
            </a:pPr>
            <a:r>
              <a:rPr lang="gu-IN" dirty="0"/>
              <a:t>કરારની નજીક</a:t>
            </a:r>
            <a:endParaRPr dirty="0"/>
          </a:p>
        </p:txBody>
      </p:sp>
      <p:sp>
        <p:nvSpPr>
          <p:cNvPr id="173" name="Close to…"/>
          <p:cNvSpPr txBox="1"/>
          <p:nvPr/>
        </p:nvSpPr>
        <p:spPr>
          <a:xfrm rot="16200000">
            <a:off x="2554412" y="6600646"/>
            <a:ext cx="1346189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r">
              <a:defRPr sz="2000"/>
            </a:pPr>
            <a:r>
              <a:rPr lang="gu-IN" dirty="0"/>
              <a:t>ચોક્કસતાની નજીક</a:t>
            </a:r>
            <a:endParaRPr dirty="0"/>
          </a:p>
        </p:txBody>
      </p:sp>
      <p:sp>
        <p:nvSpPr>
          <p:cNvPr id="174" name="Far from…"/>
          <p:cNvSpPr txBox="1"/>
          <p:nvPr/>
        </p:nvSpPr>
        <p:spPr>
          <a:xfrm rot="16200000">
            <a:off x="6169665" y="6528691"/>
            <a:ext cx="1202281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r">
              <a:defRPr sz="2000"/>
            </a:pPr>
            <a:r>
              <a:rPr lang="gu-IN" dirty="0"/>
              <a:t>ચોક્કસથી દૂર</a:t>
            </a:r>
            <a:endParaRPr dirty="0"/>
          </a:p>
        </p:txBody>
      </p:sp>
      <p:sp>
        <p:nvSpPr>
          <p:cNvPr id="175" name="Source: Strategic Management and Organizational Dynamics by Ralph Stacey in Agile Software Development with Scrum by Ken Schwaber and Mike Beedle."/>
          <p:cNvSpPr txBox="1"/>
          <p:nvPr/>
        </p:nvSpPr>
        <p:spPr>
          <a:xfrm>
            <a:off x="6694605" y="4927469"/>
            <a:ext cx="3149602" cy="889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sz="1400"/>
            </a:pPr>
            <a:r>
              <a:t>Source: </a:t>
            </a:r>
            <a:r>
              <a:rPr i="1"/>
              <a:t>Strategic Management and Organizational Dynamics</a:t>
            </a:r>
            <a:r>
              <a:t> by Ralph Stacey in </a:t>
            </a:r>
            <a:r>
              <a:rPr i="1"/>
              <a:t>Agile Software Development with Scrum</a:t>
            </a:r>
            <a:r>
              <a:t> by Ken Schwaber and Mike Beedle.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cru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gu-IN" dirty="0"/>
              <a:t>સ્ક્રમ</a:t>
            </a:r>
            <a:endParaRPr dirty="0"/>
          </a:p>
        </p:txBody>
      </p:sp>
      <p:grpSp>
        <p:nvGrpSpPr>
          <p:cNvPr id="180" name="Group"/>
          <p:cNvGrpSpPr/>
          <p:nvPr/>
        </p:nvGrpSpPr>
        <p:grpSpPr>
          <a:xfrm>
            <a:off x="622300" y="5321300"/>
            <a:ext cx="1676400" cy="622300"/>
            <a:chOff x="0" y="0"/>
            <a:chExt cx="1676400" cy="622300"/>
          </a:xfrm>
        </p:grpSpPr>
        <p:pic>
          <p:nvPicPr>
            <p:cNvPr id="178" name="empty_pbi.gif" descr="empty_pbi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676400" cy="622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9" name="Cancel"/>
            <p:cNvSpPr txBox="1"/>
            <p:nvPr/>
          </p:nvSpPr>
          <p:spPr>
            <a:xfrm>
              <a:off x="487455" y="165100"/>
              <a:ext cx="933500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t>Cancel</a:t>
              </a:r>
            </a:p>
          </p:txBody>
        </p:sp>
      </p:grpSp>
      <p:grpSp>
        <p:nvGrpSpPr>
          <p:cNvPr id="183" name="Group"/>
          <p:cNvGrpSpPr/>
          <p:nvPr/>
        </p:nvGrpSpPr>
        <p:grpSpPr>
          <a:xfrm>
            <a:off x="927100" y="4876800"/>
            <a:ext cx="1676400" cy="622300"/>
            <a:chOff x="0" y="0"/>
            <a:chExt cx="1676400" cy="622300"/>
          </a:xfrm>
        </p:grpSpPr>
        <p:pic>
          <p:nvPicPr>
            <p:cNvPr id="181" name="empty_pbi.gif" descr="empty_pbi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676400" cy="622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2" name="Gift wrap"/>
            <p:cNvSpPr txBox="1"/>
            <p:nvPr/>
          </p:nvSpPr>
          <p:spPr>
            <a:xfrm>
              <a:off x="322628" y="165100"/>
              <a:ext cx="1263154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t>Gift wrap</a:t>
              </a:r>
            </a:p>
          </p:txBody>
        </p:sp>
      </p:grpSp>
      <p:grpSp>
        <p:nvGrpSpPr>
          <p:cNvPr id="186" name="Group"/>
          <p:cNvGrpSpPr/>
          <p:nvPr/>
        </p:nvGrpSpPr>
        <p:grpSpPr>
          <a:xfrm>
            <a:off x="622300" y="4419600"/>
            <a:ext cx="1676400" cy="622300"/>
            <a:chOff x="0" y="0"/>
            <a:chExt cx="1676400" cy="622300"/>
          </a:xfrm>
        </p:grpSpPr>
        <p:pic>
          <p:nvPicPr>
            <p:cNvPr id="184" name="empty_pbi.gif" descr="empty_pbi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676400" cy="622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5" name="Return"/>
            <p:cNvSpPr txBox="1"/>
            <p:nvPr/>
          </p:nvSpPr>
          <p:spPr>
            <a:xfrm>
              <a:off x="481203" y="165100"/>
              <a:ext cx="946003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t>Return</a:t>
              </a:r>
            </a:p>
          </p:txBody>
        </p:sp>
      </p:grpSp>
      <p:grpSp>
        <p:nvGrpSpPr>
          <p:cNvPr id="189" name="Group"/>
          <p:cNvGrpSpPr/>
          <p:nvPr/>
        </p:nvGrpSpPr>
        <p:grpSpPr>
          <a:xfrm>
            <a:off x="4622800" y="1879600"/>
            <a:ext cx="2832100" cy="2374900"/>
            <a:chOff x="0" y="0"/>
            <a:chExt cx="2832100" cy="2374900"/>
          </a:xfrm>
        </p:grpSpPr>
        <p:pic>
          <p:nvPicPr>
            <p:cNvPr id="187" name="sprint.gif" descr="sprint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832100" cy="2374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8" name="Sprint…"/>
            <p:cNvSpPr txBox="1"/>
            <p:nvPr/>
          </p:nvSpPr>
          <p:spPr>
            <a:xfrm>
              <a:off x="457200" y="555992"/>
              <a:ext cx="1534565" cy="815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>
                <a:defRPr sz="2400"/>
              </a:pPr>
              <a:r>
                <a:rPr lang="gu-IN" dirty="0"/>
                <a:t>સ્પ્રિન્ટ</a:t>
              </a:r>
              <a:r>
                <a:rPr lang="en-US" dirty="0"/>
                <a:t> </a:t>
              </a:r>
              <a:r>
                <a:rPr lang="gu-IN" dirty="0"/>
                <a:t>2-4 અઠવાડિયા</a:t>
              </a:r>
              <a:endParaRPr dirty="0"/>
            </a:p>
          </p:txBody>
        </p:sp>
      </p:grpSp>
      <p:grpSp>
        <p:nvGrpSpPr>
          <p:cNvPr id="193" name="Group"/>
          <p:cNvGrpSpPr/>
          <p:nvPr/>
        </p:nvGrpSpPr>
        <p:grpSpPr>
          <a:xfrm>
            <a:off x="1054100" y="3078861"/>
            <a:ext cx="1676400" cy="1035940"/>
            <a:chOff x="0" y="-7238"/>
            <a:chExt cx="1676400" cy="1035939"/>
          </a:xfrm>
        </p:grpSpPr>
        <p:pic>
          <p:nvPicPr>
            <p:cNvPr id="190" name="empty_pbi.gif" descr="empty_pbi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06400"/>
              <a:ext cx="1676400" cy="622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1" name="Return"/>
            <p:cNvSpPr txBox="1"/>
            <p:nvPr/>
          </p:nvSpPr>
          <p:spPr>
            <a:xfrm>
              <a:off x="593527" y="564263"/>
              <a:ext cx="721352" cy="4462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rPr lang="gu-IN" dirty="0"/>
                <a:t>રીટર્ન</a:t>
              </a:r>
              <a:endParaRPr dirty="0"/>
            </a:p>
          </p:txBody>
        </p:sp>
        <p:sp>
          <p:nvSpPr>
            <p:cNvPr id="192" name="Sprint goal"/>
            <p:cNvSpPr txBox="1"/>
            <p:nvPr/>
          </p:nvSpPr>
          <p:spPr>
            <a:xfrm>
              <a:off x="132177" y="-7238"/>
              <a:ext cx="1415452" cy="4462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rPr lang="gu-IN" dirty="0"/>
                <a:t>સ્પ્રિન્ટ ધ્યેય</a:t>
              </a:r>
              <a:endParaRPr dirty="0"/>
            </a:p>
          </p:txBody>
        </p:sp>
      </p:grpSp>
      <p:grpSp>
        <p:nvGrpSpPr>
          <p:cNvPr id="196" name="Group"/>
          <p:cNvGrpSpPr/>
          <p:nvPr/>
        </p:nvGrpSpPr>
        <p:grpSpPr>
          <a:xfrm>
            <a:off x="2806700" y="3632198"/>
            <a:ext cx="2211917" cy="1258706"/>
            <a:chOff x="0" y="-1"/>
            <a:chExt cx="2211916" cy="1258705"/>
          </a:xfrm>
        </p:grpSpPr>
        <p:pic>
          <p:nvPicPr>
            <p:cNvPr id="194" name="sprint_backlog.gif" descr="sprint_backlog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1816101" cy="58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5" name="Sprint backlog"/>
            <p:cNvSpPr txBox="1"/>
            <p:nvPr/>
          </p:nvSpPr>
          <p:spPr>
            <a:xfrm>
              <a:off x="510114" y="443097"/>
              <a:ext cx="1701802" cy="8156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rPr lang="gu-IN" dirty="0"/>
                <a:t>સ્પ્રિન્ટ બેકલોગ</a:t>
              </a:r>
              <a:endParaRPr dirty="0"/>
            </a:p>
          </p:txBody>
        </p:sp>
      </p:grpSp>
      <p:pic>
        <p:nvPicPr>
          <p:cNvPr id="197" name="product_increment.gif" descr="product_incremen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4900" y="2912897"/>
            <a:ext cx="988486" cy="104144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00" name="Product…"/>
          <p:cNvSpPr txBox="1"/>
          <p:nvPr/>
        </p:nvSpPr>
        <p:spPr>
          <a:xfrm>
            <a:off x="780481" y="6050662"/>
            <a:ext cx="1947649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2400"/>
            </a:pPr>
            <a:r>
              <a:rPr lang="gu-IN" dirty="0"/>
              <a:t>પ્રોડક્ટ</a:t>
            </a:r>
            <a:r>
              <a:rPr lang="en-US" dirty="0"/>
              <a:t> </a:t>
            </a:r>
            <a:r>
              <a:rPr lang="gu-IN" dirty="0"/>
              <a:t>બેકલોગ</a:t>
            </a:r>
            <a:endParaRPr dirty="0"/>
          </a:p>
        </p:txBody>
      </p:sp>
      <p:grpSp>
        <p:nvGrpSpPr>
          <p:cNvPr id="203" name="Group"/>
          <p:cNvGrpSpPr/>
          <p:nvPr/>
        </p:nvGrpSpPr>
        <p:grpSpPr>
          <a:xfrm>
            <a:off x="2882900" y="5321300"/>
            <a:ext cx="1676400" cy="622300"/>
            <a:chOff x="0" y="0"/>
            <a:chExt cx="1676400" cy="622300"/>
          </a:xfrm>
        </p:grpSpPr>
        <p:pic>
          <p:nvPicPr>
            <p:cNvPr id="201" name="empty_pbi.gif" descr="empty_pbi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676400" cy="622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2" name="Coupons"/>
            <p:cNvSpPr txBox="1"/>
            <p:nvPr/>
          </p:nvSpPr>
          <p:spPr>
            <a:xfrm>
              <a:off x="546238" y="157863"/>
              <a:ext cx="815929" cy="4462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rPr lang="gu-IN" dirty="0"/>
                <a:t>કૂપન્સ</a:t>
              </a:r>
            </a:p>
          </p:txBody>
        </p:sp>
      </p:grpSp>
      <p:grpSp>
        <p:nvGrpSpPr>
          <p:cNvPr id="206" name="Group"/>
          <p:cNvGrpSpPr/>
          <p:nvPr/>
        </p:nvGrpSpPr>
        <p:grpSpPr>
          <a:xfrm>
            <a:off x="622300" y="5321300"/>
            <a:ext cx="1676400" cy="622300"/>
            <a:chOff x="0" y="0"/>
            <a:chExt cx="1676400" cy="622300"/>
          </a:xfrm>
        </p:grpSpPr>
        <p:pic>
          <p:nvPicPr>
            <p:cNvPr id="204" name="empty_pbi.gif" descr="empty_pbi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676400" cy="622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5" name="Gift wrap"/>
            <p:cNvSpPr txBox="1"/>
            <p:nvPr/>
          </p:nvSpPr>
          <p:spPr>
            <a:xfrm>
              <a:off x="346664" y="157863"/>
              <a:ext cx="1215077" cy="4462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rPr lang="gu-IN" dirty="0"/>
                <a:t>ગિફ્ટ વ્રેપ</a:t>
              </a:r>
              <a:endParaRPr dirty="0"/>
            </a:p>
          </p:txBody>
        </p:sp>
      </p:grpSp>
      <p:grpSp>
        <p:nvGrpSpPr>
          <p:cNvPr id="209" name="Group"/>
          <p:cNvGrpSpPr/>
          <p:nvPr/>
        </p:nvGrpSpPr>
        <p:grpSpPr>
          <a:xfrm>
            <a:off x="927100" y="4876800"/>
            <a:ext cx="1676400" cy="622300"/>
            <a:chOff x="0" y="0"/>
            <a:chExt cx="1676400" cy="622300"/>
          </a:xfrm>
        </p:grpSpPr>
        <p:pic>
          <p:nvPicPr>
            <p:cNvPr id="207" name="empty_pbi.gif" descr="empty_pbi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676400" cy="622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8" name="Coupons"/>
            <p:cNvSpPr txBox="1"/>
            <p:nvPr/>
          </p:nvSpPr>
          <p:spPr>
            <a:xfrm>
              <a:off x="546239" y="157863"/>
              <a:ext cx="815929" cy="4462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rPr lang="gu-IN" dirty="0"/>
                <a:t>કૂપન્સ</a:t>
              </a:r>
              <a:endParaRPr dirty="0"/>
            </a:p>
          </p:txBody>
        </p:sp>
      </p:grpSp>
      <p:grpSp>
        <p:nvGrpSpPr>
          <p:cNvPr id="212" name="Group"/>
          <p:cNvGrpSpPr/>
          <p:nvPr/>
        </p:nvGrpSpPr>
        <p:grpSpPr>
          <a:xfrm>
            <a:off x="622300" y="4419600"/>
            <a:ext cx="1676400" cy="622300"/>
            <a:chOff x="0" y="0"/>
            <a:chExt cx="1676400" cy="622300"/>
          </a:xfrm>
        </p:grpSpPr>
        <p:pic>
          <p:nvPicPr>
            <p:cNvPr id="210" name="empty_pbi.gif" descr="empty_pbi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676400" cy="622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1" name="Cancel"/>
            <p:cNvSpPr txBox="1"/>
            <p:nvPr/>
          </p:nvSpPr>
          <p:spPr>
            <a:xfrm>
              <a:off x="510170" y="157863"/>
              <a:ext cx="888065" cy="4462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rPr lang="gu-IN" dirty="0"/>
                <a:t>કેન્સલ </a:t>
              </a:r>
              <a:endParaRPr dirty="0"/>
            </a:p>
          </p:txBody>
        </p:sp>
      </p:grpSp>
      <p:grpSp>
        <p:nvGrpSpPr>
          <p:cNvPr id="215" name="Group"/>
          <p:cNvGrpSpPr/>
          <p:nvPr/>
        </p:nvGrpSpPr>
        <p:grpSpPr>
          <a:xfrm>
            <a:off x="4838700" y="843661"/>
            <a:ext cx="1358900" cy="1518540"/>
            <a:chOff x="0" y="-7238"/>
            <a:chExt cx="1358900" cy="1518539"/>
          </a:xfrm>
        </p:grpSpPr>
        <p:pic>
          <p:nvPicPr>
            <p:cNvPr id="213" name="daily_scrum.gif" descr="daily_scrum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419100"/>
              <a:ext cx="1358900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4" name="24 hours"/>
            <p:cNvSpPr txBox="1"/>
            <p:nvPr/>
          </p:nvSpPr>
          <p:spPr>
            <a:xfrm>
              <a:off x="125651" y="-7238"/>
              <a:ext cx="1123706" cy="4462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rPr lang="gu-IN" dirty="0"/>
                <a:t>24 કલાક</a:t>
              </a:r>
              <a:endParaRPr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9907A1A-44FA-432C-9109-CBBA15997BD1}"/>
              </a:ext>
            </a:extLst>
          </p:cNvPr>
          <p:cNvSpPr/>
          <p:nvPr/>
        </p:nvSpPr>
        <p:spPr>
          <a:xfrm>
            <a:off x="6423573" y="4410500"/>
            <a:ext cx="3529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400"/>
            </a:pPr>
            <a:r>
              <a:rPr lang="gu-IN" dirty="0"/>
              <a:t>સંભવિત રીતે શિપ કરી શકાય તેવું ઉત્પાદન વૃદ્ધિ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" dur="1000" fill="hold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2" dur="1000" fill="hold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fill="hold" grpId="8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9" presetClass="exit" fill="hold" grpId="9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0" dur="1000" fill="hold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9" presetClass="entr" fill="hold" grpId="1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9" presetClass="exit" fill="hold" grpId="1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8" dur="1000" fill="hold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9" presetClass="entr" fill="hold" grpId="1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7" animBg="1" advAuto="0"/>
      <p:bldP spid="183" grpId="9" animBg="1" advAuto="0"/>
      <p:bldP spid="186" grpId="2" animBg="1" advAuto="0"/>
      <p:bldP spid="189" grpId="1" animBg="1" advAuto="0"/>
      <p:bldP spid="193" grpId="3" animBg="1" advAuto="0"/>
      <p:bldP spid="196" grpId="4" animBg="1" advAuto="0"/>
      <p:bldP spid="203" grpId="6" animBg="1" advAuto="0"/>
      <p:bldP spid="203" grpId="11" animBg="1" advAuto="0"/>
      <p:bldP spid="206" grpId="10" animBg="1" advAuto="0"/>
      <p:bldP spid="209" grpId="12" animBg="1" advAuto="0"/>
      <p:bldP spid="212" grpId="8" animBg="1" advAuto="0"/>
      <p:bldP spid="215" grpId="13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utting it all togeth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gu-IN" dirty="0"/>
              <a:t>બધા એક સાથે મૂકી</a:t>
            </a:r>
            <a:endParaRPr dirty="0"/>
          </a:p>
        </p:txBody>
      </p:sp>
      <p:pic>
        <p:nvPicPr>
          <p:cNvPr id="218" name="ScrumLargeLabelled.png" descr="ScrumLargeLabel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594317"/>
            <a:ext cx="9804400" cy="4552483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Image available at www.mountaingoatsoftware.com/scrum"/>
          <p:cNvSpPr txBox="1"/>
          <p:nvPr/>
        </p:nvSpPr>
        <p:spPr>
          <a:xfrm>
            <a:off x="1546324" y="6111930"/>
            <a:ext cx="6743701" cy="90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2700"/>
            </a:pPr>
            <a:r>
              <a:rPr lang="gu-IN" dirty="0"/>
              <a:t>છબી અહીં ઉપલબ્ધ છે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www.mountaingoatsoftware.com/scrum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pri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gu-IN" dirty="0"/>
              <a:t>સ્પ્રિન્ટ્સ</a:t>
            </a:r>
            <a:endParaRPr dirty="0"/>
          </a:p>
        </p:txBody>
      </p:sp>
      <p:sp>
        <p:nvSpPr>
          <p:cNvPr id="222" name="Scrum projects make progress in a series of “sprints”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684530" indent="-435609" defTabSz="448055">
              <a:spcBef>
                <a:spcPts val="1700"/>
              </a:spcBef>
              <a:defRPr sz="3528"/>
            </a:pPr>
            <a:r>
              <a:rPr lang="gu-IN" dirty="0"/>
              <a:t>સ્ક્રમ પ્રોજેક્ટ્સ "સ્પ્રિન્ટ્સ" ની શ્રેણીમાં પ્રગતિ કરે છે</a:t>
            </a:r>
          </a:p>
          <a:p>
            <a:pPr marL="1082992" lvl="1" indent="-435609" defTabSz="448055">
              <a:spcBef>
                <a:spcPts val="1700"/>
              </a:spcBef>
              <a:defRPr sz="3528"/>
            </a:pPr>
            <a:r>
              <a:rPr lang="gu-IN" dirty="0"/>
              <a:t>એક્સ્ટ્રીમ પ્રોગ્રામિંગ પુનરાવર્તનો માટે સમાન</a:t>
            </a:r>
          </a:p>
          <a:p>
            <a:pPr marL="684530" indent="-435609" defTabSz="448055">
              <a:spcBef>
                <a:spcPts val="1700"/>
              </a:spcBef>
              <a:defRPr sz="3528"/>
            </a:pPr>
            <a:r>
              <a:rPr lang="gu-IN" dirty="0"/>
              <a:t>લાક્ષણિક અવધિ 2–4 અઠવાડિયા અથવા કેલેન્ડર મહિનો છે</a:t>
            </a:r>
          </a:p>
          <a:p>
            <a:pPr marL="684530" indent="-435609" defTabSz="448055">
              <a:spcBef>
                <a:spcPts val="1700"/>
              </a:spcBef>
              <a:defRPr sz="3528"/>
            </a:pPr>
            <a:r>
              <a:rPr lang="gu-IN" dirty="0"/>
              <a:t>સતત અવધિ વધુ સારી લય તરફ દોરી જાય છે</a:t>
            </a:r>
          </a:p>
          <a:p>
            <a:pPr marL="684530" indent="-435609" defTabSz="448055">
              <a:spcBef>
                <a:spcPts val="1700"/>
              </a:spcBef>
              <a:defRPr sz="3528"/>
            </a:pPr>
            <a:r>
              <a:rPr lang="gu-IN" dirty="0"/>
              <a:t>પ્રોડક્ટ ડિઝાઇન, કોડેડ અને સ્પ્રિન્ટ દરમિયાન પરીક્ષણ કરાઈ છે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equential vs. overlapping development"/>
          <p:cNvSpPr txBox="1">
            <a:spLocks noGrp="1"/>
          </p:cNvSpPr>
          <p:nvPr>
            <p:ph type="title"/>
          </p:nvPr>
        </p:nvSpPr>
        <p:spPr>
          <a:xfrm>
            <a:off x="342900" y="283776"/>
            <a:ext cx="9461500" cy="1429407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>
              <a:lnSpc>
                <a:spcPct val="70000"/>
              </a:lnSpc>
            </a:lvl1pPr>
          </a:lstStyle>
          <a:p>
            <a:r>
              <a:rPr lang="gu-IN" dirty="0"/>
              <a:t>ક્રમિક વિરુદ્ધ ઓવરલેપિંગ વિકાસ</a:t>
            </a:r>
            <a:endParaRPr dirty="0"/>
          </a:p>
        </p:txBody>
      </p:sp>
      <p:pic>
        <p:nvPicPr>
          <p:cNvPr id="225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5499100"/>
            <a:ext cx="6254750" cy="99695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Line"/>
          <p:cNvSpPr/>
          <p:nvPr/>
        </p:nvSpPr>
        <p:spPr>
          <a:xfrm>
            <a:off x="1524000" y="2857500"/>
            <a:ext cx="7315223" cy="128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7" name="Line"/>
          <p:cNvSpPr/>
          <p:nvPr/>
        </p:nvSpPr>
        <p:spPr>
          <a:xfrm>
            <a:off x="1549400" y="6438900"/>
            <a:ext cx="7315223" cy="128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8" name="Source: “The New New Product Development Game” by Takeuchi and Nonaka. Harvard Business Review, January 1986."/>
          <p:cNvSpPr txBox="1"/>
          <p:nvPr/>
        </p:nvSpPr>
        <p:spPr>
          <a:xfrm>
            <a:off x="954204" y="6794456"/>
            <a:ext cx="5041903" cy="482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sz="1400"/>
            </a:pPr>
            <a:r>
              <a:t>Source: “The New New Product Development Game” by Takeuchi and Nonaka. </a:t>
            </a:r>
            <a:r>
              <a:rPr i="1"/>
              <a:t>Harvard Business Review,</a:t>
            </a:r>
            <a:r>
              <a:t> January 1986.</a:t>
            </a:r>
          </a:p>
        </p:txBody>
      </p:sp>
      <p:sp>
        <p:nvSpPr>
          <p:cNvPr id="229" name="Rounded Rectangle"/>
          <p:cNvSpPr/>
          <p:nvPr/>
        </p:nvSpPr>
        <p:spPr>
          <a:xfrm>
            <a:off x="1295400" y="3162300"/>
            <a:ext cx="4140200" cy="1231900"/>
          </a:xfrm>
          <a:prstGeom prst="roundRect">
            <a:avLst>
              <a:gd name="adj" fmla="val 24742"/>
            </a:avLst>
          </a:prstGeom>
          <a:blipFill>
            <a:blip r:embed="rId3"/>
          </a:blipFill>
          <a:ln w="25400">
            <a:solidFill>
              <a:srgbClr val="005192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 b="1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0" name="Rounded Rectangle"/>
          <p:cNvSpPr/>
          <p:nvPr/>
        </p:nvSpPr>
        <p:spPr>
          <a:xfrm>
            <a:off x="5003800" y="4076700"/>
            <a:ext cx="4140200" cy="1231900"/>
          </a:xfrm>
          <a:prstGeom prst="roundRect">
            <a:avLst>
              <a:gd name="adj" fmla="val 24742"/>
            </a:avLst>
          </a:prstGeom>
          <a:blipFill>
            <a:blip r:embed="rId4"/>
          </a:blipFill>
          <a:ln w="25400">
            <a:solidFill>
              <a:srgbClr val="10612B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 b="1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1" name="Rather than doing all of one thing at a time..."/>
          <p:cNvSpPr txBox="1"/>
          <p:nvPr/>
        </p:nvSpPr>
        <p:spPr>
          <a:xfrm>
            <a:off x="1422882" y="3289300"/>
            <a:ext cx="3873503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3600"/>
              </a:lnSpc>
              <a:tabLst>
                <a:tab pos="1066800" algn="l"/>
              </a:tabLst>
              <a:defRPr sz="3000">
                <a:solidFill>
                  <a:srgbClr val="FFFFFF"/>
                </a:solidFill>
              </a:defRPr>
            </a:lvl1pPr>
          </a:lstStyle>
          <a:p>
            <a:r>
              <a:rPr lang="gu-IN" dirty="0"/>
              <a:t>એક સમયે એક જ બધું કરવાને બદલે ...</a:t>
            </a:r>
            <a:endParaRPr dirty="0"/>
          </a:p>
        </p:txBody>
      </p:sp>
      <p:sp>
        <p:nvSpPr>
          <p:cNvPr id="232" name="...Scrum teams do a little of everything all the time"/>
          <p:cNvSpPr txBox="1"/>
          <p:nvPr/>
        </p:nvSpPr>
        <p:spPr>
          <a:xfrm>
            <a:off x="5055082" y="4203700"/>
            <a:ext cx="402590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3600"/>
              </a:lnSpc>
              <a:tabLst>
                <a:tab pos="1066800" algn="l"/>
              </a:tabLst>
              <a:defRPr sz="3000">
                <a:solidFill>
                  <a:srgbClr val="FFFFFF"/>
                </a:solidFill>
              </a:defRPr>
            </a:lvl1pPr>
          </a:lstStyle>
          <a:p>
            <a:r>
              <a:rPr lang="gu-IN" dirty="0"/>
              <a:t>... સ્ક્રમ ટીમો આખા સમયમાં થોડુંક કરે છે</a:t>
            </a:r>
            <a:endParaRPr dirty="0"/>
          </a:p>
        </p:txBody>
      </p:sp>
      <p:grpSp>
        <p:nvGrpSpPr>
          <p:cNvPr id="235" name="Requirements"/>
          <p:cNvGrpSpPr/>
          <p:nvPr/>
        </p:nvGrpSpPr>
        <p:grpSpPr>
          <a:xfrm>
            <a:off x="736600" y="1955800"/>
            <a:ext cx="1968500" cy="596900"/>
            <a:chOff x="0" y="0"/>
            <a:chExt cx="1968500" cy="596900"/>
          </a:xfrm>
        </p:grpSpPr>
        <p:sp>
          <p:nvSpPr>
            <p:cNvPr id="233" name="Rectangle"/>
            <p:cNvSpPr/>
            <p:nvPr/>
          </p:nvSpPr>
          <p:spPr>
            <a:xfrm>
              <a:off x="0" y="0"/>
              <a:ext cx="1968500" cy="596900"/>
            </a:xfrm>
            <a:prstGeom prst="rect">
              <a:avLst/>
            </a:prstGeom>
            <a:solidFill>
              <a:srgbClr val="FF99CC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4" name="Requirements"/>
            <p:cNvSpPr txBox="1"/>
            <p:nvPr/>
          </p:nvSpPr>
          <p:spPr>
            <a:xfrm>
              <a:off x="0" y="98396"/>
              <a:ext cx="1968500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600">
                  <a:solidFill>
                    <a:srgbClr val="FFFFFF"/>
                  </a:solidFill>
                </a:defRPr>
              </a:lvl1pPr>
            </a:lstStyle>
            <a:p>
              <a:r>
                <a:rPr lang="gu-IN" dirty="0"/>
                <a:t>જરૂરીયાતો</a:t>
              </a:r>
              <a:endParaRPr dirty="0"/>
            </a:p>
          </p:txBody>
        </p:sp>
      </p:grpSp>
      <p:grpSp>
        <p:nvGrpSpPr>
          <p:cNvPr id="238" name="Design"/>
          <p:cNvGrpSpPr/>
          <p:nvPr/>
        </p:nvGrpSpPr>
        <p:grpSpPr>
          <a:xfrm>
            <a:off x="2895600" y="1955800"/>
            <a:ext cx="1968500" cy="596900"/>
            <a:chOff x="0" y="0"/>
            <a:chExt cx="1968500" cy="596900"/>
          </a:xfrm>
        </p:grpSpPr>
        <p:sp>
          <p:nvSpPr>
            <p:cNvPr id="236" name="Rectangle"/>
            <p:cNvSpPr/>
            <p:nvPr/>
          </p:nvSpPr>
          <p:spPr>
            <a:xfrm>
              <a:off x="0" y="0"/>
              <a:ext cx="1968500" cy="596900"/>
            </a:xfrm>
            <a:prstGeom prst="rect">
              <a:avLst/>
            </a:prstGeom>
            <a:solidFill>
              <a:srgbClr val="01FF01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7" name="Design"/>
            <p:cNvSpPr txBox="1"/>
            <p:nvPr/>
          </p:nvSpPr>
          <p:spPr>
            <a:xfrm>
              <a:off x="0" y="98396"/>
              <a:ext cx="1968500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600">
                  <a:solidFill>
                    <a:srgbClr val="FFFFFF"/>
                  </a:solidFill>
                </a:defRPr>
              </a:lvl1pPr>
            </a:lstStyle>
            <a:p>
              <a:r>
                <a:rPr lang="gu-IN" dirty="0"/>
                <a:t>ડિઝાઇન</a:t>
              </a:r>
              <a:endParaRPr dirty="0"/>
            </a:p>
          </p:txBody>
        </p:sp>
      </p:grpSp>
      <p:grpSp>
        <p:nvGrpSpPr>
          <p:cNvPr id="241" name="Code"/>
          <p:cNvGrpSpPr/>
          <p:nvPr/>
        </p:nvGrpSpPr>
        <p:grpSpPr>
          <a:xfrm>
            <a:off x="5054600" y="1955800"/>
            <a:ext cx="1968500" cy="596900"/>
            <a:chOff x="0" y="0"/>
            <a:chExt cx="1968500" cy="596900"/>
          </a:xfrm>
        </p:grpSpPr>
        <p:sp>
          <p:nvSpPr>
            <p:cNvPr id="239" name="Rectangle"/>
            <p:cNvSpPr/>
            <p:nvPr/>
          </p:nvSpPr>
          <p:spPr>
            <a:xfrm>
              <a:off x="0" y="0"/>
              <a:ext cx="1968500" cy="596900"/>
            </a:xfrm>
            <a:prstGeom prst="rect">
              <a:avLst/>
            </a:prstGeom>
            <a:solidFill>
              <a:srgbClr val="00CC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0" name="Code"/>
            <p:cNvSpPr txBox="1"/>
            <p:nvPr/>
          </p:nvSpPr>
          <p:spPr>
            <a:xfrm>
              <a:off x="0" y="98396"/>
              <a:ext cx="1968500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600">
                  <a:solidFill>
                    <a:srgbClr val="FFFFFF"/>
                  </a:solidFill>
                </a:defRPr>
              </a:lvl1pPr>
            </a:lstStyle>
            <a:p>
              <a:r>
                <a:rPr lang="gu-IN" dirty="0"/>
                <a:t>કોડ</a:t>
              </a:r>
              <a:endParaRPr dirty="0"/>
            </a:p>
          </p:txBody>
        </p:sp>
      </p:grpSp>
      <p:grpSp>
        <p:nvGrpSpPr>
          <p:cNvPr id="244" name="Test"/>
          <p:cNvGrpSpPr/>
          <p:nvPr/>
        </p:nvGrpSpPr>
        <p:grpSpPr>
          <a:xfrm>
            <a:off x="7213600" y="1955800"/>
            <a:ext cx="1968500" cy="596900"/>
            <a:chOff x="0" y="0"/>
            <a:chExt cx="1968500" cy="596900"/>
          </a:xfrm>
        </p:grpSpPr>
        <p:sp>
          <p:nvSpPr>
            <p:cNvPr id="242" name="Rectangle"/>
            <p:cNvSpPr/>
            <p:nvPr/>
          </p:nvSpPr>
          <p:spPr>
            <a:xfrm>
              <a:off x="0" y="0"/>
              <a:ext cx="1968500" cy="596900"/>
            </a:xfrm>
            <a:prstGeom prst="rect">
              <a:avLst/>
            </a:prstGeom>
            <a:solidFill>
              <a:srgbClr val="3366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3" name="Test"/>
            <p:cNvSpPr txBox="1"/>
            <p:nvPr/>
          </p:nvSpPr>
          <p:spPr>
            <a:xfrm>
              <a:off x="0" y="98396"/>
              <a:ext cx="1968500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600">
                  <a:solidFill>
                    <a:srgbClr val="FFFFFF"/>
                  </a:solidFill>
                </a:defRPr>
              </a:lvl1pPr>
            </a:lstStyle>
            <a:p>
              <a:r>
                <a:rPr lang="gu-IN" dirty="0"/>
                <a:t>ટેસ્ટ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No changes during a sprint"/>
          <p:cNvSpPr txBox="1">
            <a:spLocks noGrp="1"/>
          </p:cNvSpPr>
          <p:nvPr>
            <p:ph type="title"/>
          </p:nvPr>
        </p:nvSpPr>
        <p:spPr>
          <a:xfrm>
            <a:off x="342900" y="114299"/>
            <a:ext cx="9461500" cy="168296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gu-IN" dirty="0"/>
              <a:t>સ્પ્રિન્ટ દરમિયાન કોઈ ફેરફાર થતો નથી</a:t>
            </a:r>
            <a:endParaRPr dirty="0"/>
          </a:p>
        </p:txBody>
      </p:sp>
      <p:sp>
        <p:nvSpPr>
          <p:cNvPr id="247" name="Plan sprint durations around how long you can commit to keeping change out of the sprint"/>
          <p:cNvSpPr txBox="1">
            <a:spLocks noGrp="1"/>
          </p:cNvSpPr>
          <p:nvPr>
            <p:ph type="body" sz="quarter" idx="1"/>
          </p:nvPr>
        </p:nvSpPr>
        <p:spPr>
          <a:xfrm>
            <a:off x="342900" y="5410200"/>
            <a:ext cx="9461500" cy="1270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gu-IN" dirty="0"/>
              <a:t>સ્પ્રિન્ટની અવધિને સ્પ્રિન્ટથી બહાર રાખવા માટે તમે કેટલો સમય પ્રતિબદ્ધ થઈ શકો છો તેની યોજના બનાવો</a:t>
            </a:r>
            <a:endParaRPr dirty="0"/>
          </a:p>
        </p:txBody>
      </p:sp>
      <p:pic>
        <p:nvPicPr>
          <p:cNvPr id="248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0000">
            <a:off x="826578" y="1751720"/>
            <a:ext cx="1816102" cy="13854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1" name="Group"/>
          <p:cNvGrpSpPr/>
          <p:nvPr/>
        </p:nvGrpSpPr>
        <p:grpSpPr>
          <a:xfrm>
            <a:off x="2794000" y="1881926"/>
            <a:ext cx="3975100" cy="3060702"/>
            <a:chOff x="0" y="0"/>
            <a:chExt cx="3975100" cy="3060701"/>
          </a:xfrm>
        </p:grpSpPr>
        <p:pic>
          <p:nvPicPr>
            <p:cNvPr id="249" name="droppedImage.pdf" descr="droppedImage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975100" cy="3060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0" name="Rectangle"/>
            <p:cNvSpPr/>
            <p:nvPr/>
          </p:nvSpPr>
          <p:spPr>
            <a:xfrm>
              <a:off x="355600" y="404073"/>
              <a:ext cx="3263900" cy="223520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254" name="Group"/>
          <p:cNvGrpSpPr/>
          <p:nvPr/>
        </p:nvGrpSpPr>
        <p:grpSpPr>
          <a:xfrm>
            <a:off x="3755795" y="2324099"/>
            <a:ext cx="2060809" cy="2171703"/>
            <a:chOff x="0" y="0"/>
            <a:chExt cx="2060807" cy="2171702"/>
          </a:xfrm>
        </p:grpSpPr>
        <p:pic>
          <p:nvPicPr>
            <p:cNvPr id="252" name="sprint.gif" descr="sprint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43581"/>
              <a:ext cx="2060808" cy="17281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3" name="daily_scrum.gif" descr="daily_scrum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7100" y="0"/>
              <a:ext cx="988821" cy="7947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5" name="Change"/>
          <p:cNvSpPr txBox="1"/>
          <p:nvPr/>
        </p:nvSpPr>
        <p:spPr>
          <a:xfrm>
            <a:off x="730109" y="2471207"/>
            <a:ext cx="870430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rPr lang="gu-IN" dirty="0"/>
              <a:t>ચેન્જ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crum framewor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gu-IN" dirty="0"/>
              <a:t>સ્ક્રમ માળખું</a:t>
            </a:r>
            <a:endParaRPr dirty="0"/>
          </a:p>
        </p:txBody>
      </p:sp>
      <p:grpSp>
        <p:nvGrpSpPr>
          <p:cNvPr id="266" name="Group"/>
          <p:cNvGrpSpPr/>
          <p:nvPr/>
        </p:nvGrpSpPr>
        <p:grpSpPr>
          <a:xfrm>
            <a:off x="723898" y="1079498"/>
            <a:ext cx="4140203" cy="2044702"/>
            <a:chOff x="-1" y="-1"/>
            <a:chExt cx="4140202" cy="2044701"/>
          </a:xfrm>
        </p:grpSpPr>
        <p:sp>
          <p:nvSpPr>
            <p:cNvPr id="258" name="Rounded Rectangle"/>
            <p:cNvSpPr/>
            <p:nvPr/>
          </p:nvSpPr>
          <p:spPr>
            <a:xfrm>
              <a:off x="12700" y="0"/>
              <a:ext cx="4127501" cy="2044700"/>
            </a:xfrm>
            <a:prstGeom prst="roundRect">
              <a:avLst>
                <a:gd name="adj" fmla="val 14907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25400" cap="flat">
              <a:solidFill>
                <a:srgbClr val="005192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9" name="Product owner…"/>
            <p:cNvSpPr txBox="1"/>
            <p:nvPr/>
          </p:nvSpPr>
          <p:spPr>
            <a:xfrm>
              <a:off x="152883" y="622300"/>
              <a:ext cx="2806701" cy="13721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ઉત્પાદન માલિક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સ્ક્રમમાસ્ટર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ટીમ</a:t>
              </a:r>
              <a:endParaRPr dirty="0"/>
            </a:p>
          </p:txBody>
        </p:sp>
        <p:sp>
          <p:nvSpPr>
            <p:cNvPr id="260" name="Rectangle"/>
            <p:cNvSpPr/>
            <p:nvPr/>
          </p:nvSpPr>
          <p:spPr>
            <a:xfrm>
              <a:off x="482599" y="-1"/>
              <a:ext cx="1905001" cy="5969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1" name="Shape"/>
            <p:cNvSpPr/>
            <p:nvPr/>
          </p:nvSpPr>
          <p:spPr>
            <a:xfrm rot="10800000">
              <a:off x="2273300" y="139700"/>
              <a:ext cx="495301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2" name="Shape"/>
            <p:cNvSpPr/>
            <p:nvPr/>
          </p:nvSpPr>
          <p:spPr>
            <a:xfrm>
              <a:off x="-1" y="-1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3" name="Rectangle"/>
            <p:cNvSpPr/>
            <p:nvPr/>
          </p:nvSpPr>
          <p:spPr>
            <a:xfrm>
              <a:off x="-1" y="342899"/>
              <a:ext cx="622301" cy="2540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4" name="Rectangle"/>
            <p:cNvSpPr/>
            <p:nvPr/>
          </p:nvSpPr>
          <p:spPr>
            <a:xfrm>
              <a:off x="2146300" y="-1"/>
              <a:ext cx="622301" cy="2540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5" name="Roles"/>
            <p:cNvSpPr txBox="1"/>
            <p:nvPr/>
          </p:nvSpPr>
          <p:spPr>
            <a:xfrm>
              <a:off x="165583" y="12699"/>
              <a:ext cx="2120901" cy="589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ts val="3800"/>
                </a:lnSpc>
                <a:tabLst>
                  <a:tab pos="1066800" algn="l"/>
                </a:tabLst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gu-IN" dirty="0"/>
                <a:t>ભૂમિકાઓ</a:t>
              </a:r>
              <a:endParaRPr dirty="0"/>
            </a:p>
          </p:txBody>
        </p:sp>
      </p:grpSp>
      <p:grpSp>
        <p:nvGrpSpPr>
          <p:cNvPr id="275" name="Group"/>
          <p:cNvGrpSpPr/>
          <p:nvPr/>
        </p:nvGrpSpPr>
        <p:grpSpPr>
          <a:xfrm>
            <a:off x="3162298" y="2692398"/>
            <a:ext cx="4140203" cy="2527302"/>
            <a:chOff x="-1" y="-1"/>
            <a:chExt cx="4140202" cy="2527301"/>
          </a:xfrm>
        </p:grpSpPr>
        <p:sp>
          <p:nvSpPr>
            <p:cNvPr id="267" name="Rounded Rectangle"/>
            <p:cNvSpPr/>
            <p:nvPr/>
          </p:nvSpPr>
          <p:spPr>
            <a:xfrm>
              <a:off x="12700" y="0"/>
              <a:ext cx="4127501" cy="2527300"/>
            </a:xfrm>
            <a:prstGeom prst="roundRect">
              <a:avLst>
                <a:gd name="adj" fmla="val 12060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25400" cap="flat">
              <a:solidFill>
                <a:srgbClr val="005192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8" name="Sprint planning…"/>
            <p:cNvSpPr txBox="1"/>
            <p:nvPr/>
          </p:nvSpPr>
          <p:spPr>
            <a:xfrm>
              <a:off x="152882" y="622300"/>
              <a:ext cx="3683002" cy="1795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સ્પ્રિન્ટ પ્લાનિંગ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સ્પ્રિન્ટ સમીક્ષા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સ્પ્રિન્ટ પૂર્વશક્તિ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દૈનિક સ્ક્રમ મીટિંગ</a:t>
              </a:r>
              <a:endParaRPr dirty="0"/>
            </a:p>
          </p:txBody>
        </p:sp>
        <p:sp>
          <p:nvSpPr>
            <p:cNvPr id="269" name="Rectangle"/>
            <p:cNvSpPr/>
            <p:nvPr/>
          </p:nvSpPr>
          <p:spPr>
            <a:xfrm>
              <a:off x="482599" y="-1"/>
              <a:ext cx="1905001" cy="5969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0" name="Shape"/>
            <p:cNvSpPr/>
            <p:nvPr/>
          </p:nvSpPr>
          <p:spPr>
            <a:xfrm rot="10800000">
              <a:off x="2273300" y="139700"/>
              <a:ext cx="495301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1" name="Shape"/>
            <p:cNvSpPr/>
            <p:nvPr/>
          </p:nvSpPr>
          <p:spPr>
            <a:xfrm>
              <a:off x="-1" y="-1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2" name="Rectangle"/>
            <p:cNvSpPr/>
            <p:nvPr/>
          </p:nvSpPr>
          <p:spPr>
            <a:xfrm>
              <a:off x="-1" y="342899"/>
              <a:ext cx="622301" cy="2540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3" name="Rectangle"/>
            <p:cNvSpPr/>
            <p:nvPr/>
          </p:nvSpPr>
          <p:spPr>
            <a:xfrm>
              <a:off x="2146300" y="-1"/>
              <a:ext cx="622301" cy="2540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4" name="Ceremonies"/>
            <p:cNvSpPr txBox="1"/>
            <p:nvPr/>
          </p:nvSpPr>
          <p:spPr>
            <a:xfrm>
              <a:off x="165583" y="12699"/>
              <a:ext cx="2120901" cy="589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ts val="3800"/>
                </a:lnSpc>
                <a:tabLst>
                  <a:tab pos="1066800" algn="l"/>
                </a:tabLst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gu-IN" dirty="0"/>
                <a:t>સમારોહ</a:t>
              </a:r>
              <a:endParaRPr dirty="0"/>
            </a:p>
          </p:txBody>
        </p:sp>
      </p:grpSp>
      <p:grpSp>
        <p:nvGrpSpPr>
          <p:cNvPr id="284" name="Group"/>
          <p:cNvGrpSpPr/>
          <p:nvPr/>
        </p:nvGrpSpPr>
        <p:grpSpPr>
          <a:xfrm>
            <a:off x="5105398" y="5105398"/>
            <a:ext cx="4140203" cy="2044702"/>
            <a:chOff x="-1" y="-1"/>
            <a:chExt cx="4140202" cy="2044701"/>
          </a:xfrm>
        </p:grpSpPr>
        <p:sp>
          <p:nvSpPr>
            <p:cNvPr id="276" name="Rounded Rectangle"/>
            <p:cNvSpPr/>
            <p:nvPr/>
          </p:nvSpPr>
          <p:spPr>
            <a:xfrm>
              <a:off x="12700" y="0"/>
              <a:ext cx="4127501" cy="2044700"/>
            </a:xfrm>
            <a:prstGeom prst="roundRect">
              <a:avLst>
                <a:gd name="adj" fmla="val 14907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25400" cap="flat">
              <a:solidFill>
                <a:srgbClr val="005192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7" name="Product backlog…"/>
            <p:cNvSpPr txBox="1"/>
            <p:nvPr/>
          </p:nvSpPr>
          <p:spPr>
            <a:xfrm>
              <a:off x="152882" y="622300"/>
              <a:ext cx="3771902" cy="13721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ઉત્પાદન બેકલોગ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સ્પ્રિન્ટ બેકલોગ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બર્ન  ડાઉંન ચાર્ટ્સ</a:t>
              </a:r>
              <a:endParaRPr dirty="0"/>
            </a:p>
          </p:txBody>
        </p:sp>
        <p:sp>
          <p:nvSpPr>
            <p:cNvPr id="278" name="Rectangle"/>
            <p:cNvSpPr/>
            <p:nvPr/>
          </p:nvSpPr>
          <p:spPr>
            <a:xfrm>
              <a:off x="482599" y="-1"/>
              <a:ext cx="1905001" cy="5969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9" name="Shape"/>
            <p:cNvSpPr/>
            <p:nvPr/>
          </p:nvSpPr>
          <p:spPr>
            <a:xfrm rot="10800000">
              <a:off x="2273300" y="139700"/>
              <a:ext cx="495301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0" name="Shape"/>
            <p:cNvSpPr/>
            <p:nvPr/>
          </p:nvSpPr>
          <p:spPr>
            <a:xfrm>
              <a:off x="-1" y="-1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1" name="Rectangle"/>
            <p:cNvSpPr/>
            <p:nvPr/>
          </p:nvSpPr>
          <p:spPr>
            <a:xfrm>
              <a:off x="-1" y="342899"/>
              <a:ext cx="622301" cy="2540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2" name="Rectangle"/>
            <p:cNvSpPr/>
            <p:nvPr/>
          </p:nvSpPr>
          <p:spPr>
            <a:xfrm>
              <a:off x="2146300" y="-1"/>
              <a:ext cx="622301" cy="2540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3" name="Artifacts"/>
            <p:cNvSpPr txBox="1"/>
            <p:nvPr/>
          </p:nvSpPr>
          <p:spPr>
            <a:xfrm>
              <a:off x="165583" y="12699"/>
              <a:ext cx="2120901" cy="589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ts val="3800"/>
                </a:lnSpc>
                <a:tabLst>
                  <a:tab pos="1066800" algn="l"/>
                </a:tabLst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gu-IN" dirty="0"/>
                <a:t>આર્ટિફેક્ટસ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crum framewor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gu-IN" dirty="0"/>
              <a:t>સ્ક્રમ માળખું</a:t>
            </a:r>
            <a:endParaRPr dirty="0"/>
          </a:p>
        </p:txBody>
      </p:sp>
      <p:grpSp>
        <p:nvGrpSpPr>
          <p:cNvPr id="295" name="Group"/>
          <p:cNvGrpSpPr/>
          <p:nvPr/>
        </p:nvGrpSpPr>
        <p:grpSpPr>
          <a:xfrm>
            <a:off x="3162298" y="2692398"/>
            <a:ext cx="4140203" cy="2527302"/>
            <a:chOff x="-1" y="-1"/>
            <a:chExt cx="4140202" cy="2527301"/>
          </a:xfrm>
        </p:grpSpPr>
        <p:sp>
          <p:nvSpPr>
            <p:cNvPr id="287" name="Rounded Rectangle"/>
            <p:cNvSpPr/>
            <p:nvPr/>
          </p:nvSpPr>
          <p:spPr>
            <a:xfrm>
              <a:off x="12700" y="0"/>
              <a:ext cx="4127501" cy="2527300"/>
            </a:xfrm>
            <a:prstGeom prst="roundRect">
              <a:avLst>
                <a:gd name="adj" fmla="val 12060"/>
              </a:avLst>
            </a:prstGeom>
            <a:solidFill>
              <a:srgbClr val="EBEBEB"/>
            </a:solidFill>
            <a:ln w="25400" cap="flat">
              <a:solidFill>
                <a:srgbClr val="C0C0C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8" name="Sprint planning…"/>
            <p:cNvSpPr txBox="1"/>
            <p:nvPr/>
          </p:nvSpPr>
          <p:spPr>
            <a:xfrm>
              <a:off x="152882" y="622300"/>
              <a:ext cx="3683002" cy="1795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સ્પ્રિન્ટ પ્લાનિંગ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સ્પ્રિન્ટ સમીક્ષા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સ્પ્રિન્ટ પૂર્વશક્તિ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દૈનિક સ્ક્રમ મીટિંગ</a:t>
              </a:r>
            </a:p>
          </p:txBody>
        </p:sp>
        <p:sp>
          <p:nvSpPr>
            <p:cNvPr id="289" name="Rectangle"/>
            <p:cNvSpPr/>
            <p:nvPr/>
          </p:nvSpPr>
          <p:spPr>
            <a:xfrm>
              <a:off x="482599" y="-1"/>
              <a:ext cx="1905001" cy="596901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0" name="Shape"/>
            <p:cNvSpPr/>
            <p:nvPr/>
          </p:nvSpPr>
          <p:spPr>
            <a:xfrm rot="10800000">
              <a:off x="2273300" y="139700"/>
              <a:ext cx="495301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1" name="Shape"/>
            <p:cNvSpPr/>
            <p:nvPr/>
          </p:nvSpPr>
          <p:spPr>
            <a:xfrm>
              <a:off x="-1" y="-1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2" name="Rectangle"/>
            <p:cNvSpPr/>
            <p:nvPr/>
          </p:nvSpPr>
          <p:spPr>
            <a:xfrm>
              <a:off x="-1" y="342899"/>
              <a:ext cx="622301" cy="254001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3" name="Rectangle"/>
            <p:cNvSpPr/>
            <p:nvPr/>
          </p:nvSpPr>
          <p:spPr>
            <a:xfrm>
              <a:off x="2146300" y="-1"/>
              <a:ext cx="622301" cy="254001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4" name="Ceremonies"/>
            <p:cNvSpPr txBox="1"/>
            <p:nvPr/>
          </p:nvSpPr>
          <p:spPr>
            <a:xfrm>
              <a:off x="165583" y="12699"/>
              <a:ext cx="2120901" cy="589905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ts val="3800"/>
                </a:lnSpc>
                <a:tabLst>
                  <a:tab pos="1066800" algn="l"/>
                </a:tabLst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gu-IN" dirty="0"/>
                <a:t>સમારોહ</a:t>
              </a:r>
            </a:p>
          </p:txBody>
        </p:sp>
      </p:grpSp>
      <p:sp>
        <p:nvSpPr>
          <p:cNvPr id="296" name="Rounded Rectangle"/>
          <p:cNvSpPr/>
          <p:nvPr/>
        </p:nvSpPr>
        <p:spPr>
          <a:xfrm>
            <a:off x="5118100" y="5105400"/>
            <a:ext cx="4127500" cy="2044700"/>
          </a:xfrm>
          <a:prstGeom prst="roundRect">
            <a:avLst>
              <a:gd name="adj" fmla="val 14907"/>
            </a:avLst>
          </a:prstGeom>
          <a:solidFill>
            <a:srgbClr val="EBEBEB"/>
          </a:solidFill>
          <a:ln w="25400">
            <a:solidFill>
              <a:srgbClr val="C0C0C0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 b="1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7" name="Product backlog…"/>
          <p:cNvSpPr txBox="1"/>
          <p:nvPr/>
        </p:nvSpPr>
        <p:spPr>
          <a:xfrm>
            <a:off x="5258282" y="5727700"/>
            <a:ext cx="3771902" cy="1372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8600" indent="-228600" algn="l">
              <a:lnSpc>
                <a:spcPts val="3300"/>
              </a:lnSpc>
              <a:buSzPct val="125000"/>
              <a:buChar char="•"/>
              <a:tabLst>
                <a:tab pos="1066800" algn="l"/>
              </a:tabLst>
              <a:defRPr sz="2800">
                <a:solidFill>
                  <a:srgbClr val="FFFFFF"/>
                </a:solidFill>
              </a:defRPr>
            </a:pPr>
            <a:r>
              <a:rPr lang="gu-IN" dirty="0"/>
              <a:t>ઉત્પાદન બેકલોગ</a:t>
            </a:r>
          </a:p>
          <a:p>
            <a:pPr marL="228600" indent="-228600" algn="l">
              <a:lnSpc>
                <a:spcPts val="3300"/>
              </a:lnSpc>
              <a:buSzPct val="125000"/>
              <a:buChar char="•"/>
              <a:tabLst>
                <a:tab pos="1066800" algn="l"/>
              </a:tabLst>
              <a:defRPr sz="2800">
                <a:solidFill>
                  <a:srgbClr val="FFFFFF"/>
                </a:solidFill>
              </a:defRPr>
            </a:pPr>
            <a:r>
              <a:rPr lang="gu-IN" dirty="0"/>
              <a:t>સ્પ્રિન્ટ બેકલોગ</a:t>
            </a:r>
          </a:p>
          <a:p>
            <a:pPr marL="228600" indent="-228600" algn="l">
              <a:lnSpc>
                <a:spcPts val="3300"/>
              </a:lnSpc>
              <a:buSzPct val="125000"/>
              <a:buChar char="•"/>
              <a:tabLst>
                <a:tab pos="1066800" algn="l"/>
              </a:tabLst>
              <a:defRPr sz="2800">
                <a:solidFill>
                  <a:srgbClr val="FFFFFF"/>
                </a:solidFill>
              </a:defRPr>
            </a:pPr>
            <a:r>
              <a:rPr lang="gu-IN" dirty="0"/>
              <a:t>બર્ન  ડાઉંન ચાર્ટ્સ</a:t>
            </a:r>
          </a:p>
        </p:txBody>
      </p:sp>
      <p:sp>
        <p:nvSpPr>
          <p:cNvPr id="298" name="Rectangle"/>
          <p:cNvSpPr/>
          <p:nvPr/>
        </p:nvSpPr>
        <p:spPr>
          <a:xfrm>
            <a:off x="5588000" y="5105400"/>
            <a:ext cx="1905000" cy="596900"/>
          </a:xfrm>
          <a:prstGeom prst="rect">
            <a:avLst/>
          </a:prstGeom>
          <a:solidFill>
            <a:srgbClr val="C0C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9" name="Shape"/>
          <p:cNvSpPr/>
          <p:nvPr/>
        </p:nvSpPr>
        <p:spPr>
          <a:xfrm rot="10800000">
            <a:off x="7378699" y="5245100"/>
            <a:ext cx="495302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C0C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00" name="Shape"/>
          <p:cNvSpPr/>
          <p:nvPr/>
        </p:nvSpPr>
        <p:spPr>
          <a:xfrm>
            <a:off x="5105399" y="5105399"/>
            <a:ext cx="495302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C0C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01" name="Rectangle"/>
          <p:cNvSpPr/>
          <p:nvPr/>
        </p:nvSpPr>
        <p:spPr>
          <a:xfrm>
            <a:off x="5105400" y="5448300"/>
            <a:ext cx="622300" cy="254000"/>
          </a:xfrm>
          <a:prstGeom prst="rect">
            <a:avLst/>
          </a:prstGeom>
          <a:solidFill>
            <a:srgbClr val="C0C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02" name="Rectangle"/>
          <p:cNvSpPr/>
          <p:nvPr/>
        </p:nvSpPr>
        <p:spPr>
          <a:xfrm>
            <a:off x="7251700" y="5105400"/>
            <a:ext cx="622300" cy="254000"/>
          </a:xfrm>
          <a:prstGeom prst="rect">
            <a:avLst/>
          </a:prstGeom>
          <a:solidFill>
            <a:srgbClr val="C0C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03" name="Artifacts"/>
          <p:cNvSpPr txBox="1"/>
          <p:nvPr/>
        </p:nvSpPr>
        <p:spPr>
          <a:xfrm>
            <a:off x="5270982" y="5118100"/>
            <a:ext cx="2120902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3800"/>
              </a:lnSpc>
              <a:tabLst>
                <a:tab pos="10668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gu-IN" dirty="0"/>
              <a:t>આર્ટિફેક્ટસ</a:t>
            </a:r>
          </a:p>
        </p:txBody>
      </p:sp>
      <p:grpSp>
        <p:nvGrpSpPr>
          <p:cNvPr id="29" name="Group">
            <a:extLst>
              <a:ext uri="{FF2B5EF4-FFF2-40B4-BE49-F238E27FC236}">
                <a16:creationId xmlns:a16="http://schemas.microsoft.com/office/drawing/2014/main" id="{7E7D168C-A6AF-438D-9E1A-690ACAEB4995}"/>
              </a:ext>
            </a:extLst>
          </p:cNvPr>
          <p:cNvGrpSpPr/>
          <p:nvPr/>
        </p:nvGrpSpPr>
        <p:grpSpPr>
          <a:xfrm>
            <a:off x="723898" y="1079498"/>
            <a:ext cx="4140203" cy="2044702"/>
            <a:chOff x="-1" y="-1"/>
            <a:chExt cx="4140202" cy="2044701"/>
          </a:xfrm>
        </p:grpSpPr>
        <p:sp>
          <p:nvSpPr>
            <p:cNvPr id="30" name="Rounded Rectangle">
              <a:extLst>
                <a:ext uri="{FF2B5EF4-FFF2-40B4-BE49-F238E27FC236}">
                  <a16:creationId xmlns:a16="http://schemas.microsoft.com/office/drawing/2014/main" id="{1CE66227-8286-4F88-BB52-2C15FF99C0CD}"/>
                </a:ext>
              </a:extLst>
            </p:cNvPr>
            <p:cNvSpPr/>
            <p:nvPr/>
          </p:nvSpPr>
          <p:spPr>
            <a:xfrm>
              <a:off x="12700" y="0"/>
              <a:ext cx="4127501" cy="2044700"/>
            </a:xfrm>
            <a:prstGeom prst="roundRect">
              <a:avLst>
                <a:gd name="adj" fmla="val 14907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25400" cap="flat">
              <a:solidFill>
                <a:srgbClr val="005192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" name="Product owner…">
              <a:extLst>
                <a:ext uri="{FF2B5EF4-FFF2-40B4-BE49-F238E27FC236}">
                  <a16:creationId xmlns:a16="http://schemas.microsoft.com/office/drawing/2014/main" id="{08C0C2C4-B042-48B2-A3E5-434C951642A8}"/>
                </a:ext>
              </a:extLst>
            </p:cNvPr>
            <p:cNvSpPr txBox="1"/>
            <p:nvPr/>
          </p:nvSpPr>
          <p:spPr>
            <a:xfrm>
              <a:off x="152883" y="622300"/>
              <a:ext cx="2806701" cy="13721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ઉત્પાદન માલિક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સ્ક્રમમાસ્ટર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ટીમ</a:t>
              </a:r>
              <a:endParaRPr dirty="0"/>
            </a:p>
          </p:txBody>
        </p:sp>
        <p:sp>
          <p:nvSpPr>
            <p:cNvPr id="32" name="Rectangle">
              <a:extLst>
                <a:ext uri="{FF2B5EF4-FFF2-40B4-BE49-F238E27FC236}">
                  <a16:creationId xmlns:a16="http://schemas.microsoft.com/office/drawing/2014/main" id="{97989A80-9DD9-4F6F-993D-E720BA91E6EB}"/>
                </a:ext>
              </a:extLst>
            </p:cNvPr>
            <p:cNvSpPr/>
            <p:nvPr/>
          </p:nvSpPr>
          <p:spPr>
            <a:xfrm>
              <a:off x="482599" y="-1"/>
              <a:ext cx="1905001" cy="5969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40603E2D-B91D-4C93-B7A2-CC3EE12A0B8E}"/>
                </a:ext>
              </a:extLst>
            </p:cNvPr>
            <p:cNvSpPr/>
            <p:nvPr/>
          </p:nvSpPr>
          <p:spPr>
            <a:xfrm rot="10800000">
              <a:off x="2273300" y="139700"/>
              <a:ext cx="495301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3E35B14C-FAE4-42E3-8F7B-B3A7D367F979}"/>
                </a:ext>
              </a:extLst>
            </p:cNvPr>
            <p:cNvSpPr/>
            <p:nvPr/>
          </p:nvSpPr>
          <p:spPr>
            <a:xfrm>
              <a:off x="-1" y="-1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Rectangle">
              <a:extLst>
                <a:ext uri="{FF2B5EF4-FFF2-40B4-BE49-F238E27FC236}">
                  <a16:creationId xmlns:a16="http://schemas.microsoft.com/office/drawing/2014/main" id="{9F9855C9-D38C-4922-B7E2-DC3A54E27607}"/>
                </a:ext>
              </a:extLst>
            </p:cNvPr>
            <p:cNvSpPr/>
            <p:nvPr/>
          </p:nvSpPr>
          <p:spPr>
            <a:xfrm>
              <a:off x="-1" y="342899"/>
              <a:ext cx="622301" cy="2540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6" name="Rectangle">
              <a:extLst>
                <a:ext uri="{FF2B5EF4-FFF2-40B4-BE49-F238E27FC236}">
                  <a16:creationId xmlns:a16="http://schemas.microsoft.com/office/drawing/2014/main" id="{58479D44-78C1-42FB-897D-39F68FE94696}"/>
                </a:ext>
              </a:extLst>
            </p:cNvPr>
            <p:cNvSpPr/>
            <p:nvPr/>
          </p:nvSpPr>
          <p:spPr>
            <a:xfrm>
              <a:off x="2146300" y="-1"/>
              <a:ext cx="622301" cy="2540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7" name="Roles">
              <a:extLst>
                <a:ext uri="{FF2B5EF4-FFF2-40B4-BE49-F238E27FC236}">
                  <a16:creationId xmlns:a16="http://schemas.microsoft.com/office/drawing/2014/main" id="{2FEE8786-6038-446B-A667-19742254FD37}"/>
                </a:ext>
              </a:extLst>
            </p:cNvPr>
            <p:cNvSpPr txBox="1"/>
            <p:nvPr/>
          </p:nvSpPr>
          <p:spPr>
            <a:xfrm>
              <a:off x="165583" y="12699"/>
              <a:ext cx="2120901" cy="589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ts val="3800"/>
                </a:lnSpc>
                <a:tabLst>
                  <a:tab pos="1066800" algn="l"/>
                </a:tabLst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gu-IN" dirty="0"/>
                <a:t>ભૂમિકાઓ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roduct own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gu-IN" dirty="0"/>
              <a:t>ઉત્પાદન માલિક</a:t>
            </a:r>
            <a:endParaRPr dirty="0"/>
          </a:p>
        </p:txBody>
      </p:sp>
      <p:sp>
        <p:nvSpPr>
          <p:cNvPr id="315" name="Define the features of the product…"/>
          <p:cNvSpPr txBox="1">
            <a:spLocks noGrp="1"/>
          </p:cNvSpPr>
          <p:nvPr>
            <p:ph type="body" idx="1"/>
          </p:nvPr>
        </p:nvSpPr>
        <p:spPr>
          <a:xfrm>
            <a:off x="195756" y="1920766"/>
            <a:ext cx="9461500" cy="5080000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>
              <a:spcBef>
                <a:spcPts val="1300"/>
              </a:spcBef>
            </a:pPr>
            <a:r>
              <a:rPr lang="gu-IN" dirty="0"/>
              <a:t>ઉત્પાદનની સુવિધાઓ વ્યાખ્યાયિત કરો</a:t>
            </a:r>
          </a:p>
          <a:p>
            <a:pPr>
              <a:spcBef>
                <a:spcPts val="1300"/>
              </a:spcBef>
            </a:pPr>
            <a:r>
              <a:rPr lang="gu-IN" dirty="0"/>
              <a:t>પ્રકાશનની તારીખ અને સામગ્રી પર નિર્ણય કરો</a:t>
            </a:r>
          </a:p>
          <a:p>
            <a:pPr>
              <a:spcBef>
                <a:spcPts val="1300"/>
              </a:spcBef>
            </a:pPr>
            <a:r>
              <a:rPr lang="gu-IN" dirty="0"/>
              <a:t>ઉત્પાદનની નફાકારકતા (આરઓઆઈ) માટે જવાબદાર બનો</a:t>
            </a:r>
          </a:p>
          <a:p>
            <a:pPr>
              <a:spcBef>
                <a:spcPts val="1300"/>
              </a:spcBef>
            </a:pPr>
            <a:r>
              <a:rPr lang="gu-IN" dirty="0"/>
              <a:t>બજાર મૂલ્ય અનુસાર સુવિધાઓને પ્રાધાન્ય આપો</a:t>
            </a:r>
          </a:p>
          <a:p>
            <a:pPr>
              <a:spcBef>
                <a:spcPts val="1300"/>
              </a:spcBef>
            </a:pPr>
            <a:r>
              <a:rPr lang="gu-IN" dirty="0"/>
              <a:t>જરૂરિયાત પ્રમાણે, દરેક પુનરાવૃત્તિને સુવિધાઓ અને અગ્રતાને સમાયોજિત કરો</a:t>
            </a:r>
          </a:p>
          <a:p>
            <a:pPr>
              <a:spcBef>
                <a:spcPts val="1300"/>
              </a:spcBef>
            </a:pPr>
            <a:r>
              <a:rPr lang="gu-IN" dirty="0"/>
              <a:t>કામના પરિણામો સ્વીકારો અથવા નકારો</a:t>
            </a:r>
            <a:endParaRPr dirty="0"/>
          </a:p>
        </p:txBody>
      </p:sp>
      <p:pic>
        <p:nvPicPr>
          <p:cNvPr id="316" name="bossman-product-M.png" descr="bossman-product-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211478"/>
            <a:ext cx="2438401" cy="18840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he ScrumMast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gu-IN" dirty="0"/>
              <a:t>સ્ક્રમ માસ્ટર</a:t>
            </a:r>
            <a:endParaRPr dirty="0"/>
          </a:p>
        </p:txBody>
      </p:sp>
      <p:sp>
        <p:nvSpPr>
          <p:cNvPr id="319" name="Represents management to the projec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648228" indent="-399308" defTabSz="448055">
              <a:spcBef>
                <a:spcPts val="1000"/>
              </a:spcBef>
              <a:defRPr sz="3234"/>
            </a:pPr>
            <a:r>
              <a:rPr lang="gu-IN" dirty="0"/>
              <a:t>પ્રોજેક્ટ માટે મેનેજમેન્ટનું પ્રતિનિધિત્વ કરે છે</a:t>
            </a:r>
          </a:p>
          <a:p>
            <a:pPr marL="648228" indent="-399308" defTabSz="448055">
              <a:spcBef>
                <a:spcPts val="1000"/>
              </a:spcBef>
              <a:defRPr sz="3234"/>
            </a:pPr>
            <a:r>
              <a:rPr lang="gu-IN" dirty="0"/>
              <a:t>સ્ક્રમ મૂલ્યો અને પ્રણાલીઓ લાવવા માટે જવાબદાર</a:t>
            </a:r>
          </a:p>
          <a:p>
            <a:pPr marL="648228" indent="-399308" defTabSz="448055">
              <a:spcBef>
                <a:spcPts val="1000"/>
              </a:spcBef>
              <a:defRPr sz="3234"/>
            </a:pPr>
            <a:r>
              <a:rPr lang="gu-IN" dirty="0"/>
              <a:t>અવરોધ દૂર કરે છે</a:t>
            </a:r>
          </a:p>
          <a:p>
            <a:pPr marL="648228" indent="-399308" defTabSz="448055">
              <a:spcBef>
                <a:spcPts val="1000"/>
              </a:spcBef>
              <a:defRPr sz="3234"/>
            </a:pPr>
            <a:r>
              <a:rPr lang="gu-IN" dirty="0"/>
              <a:t>ખાતરી કરો કે ટીમ સંપૂર્ણ વિધેયાત્મક અને ઉત્પાદક છે</a:t>
            </a:r>
          </a:p>
          <a:p>
            <a:pPr marL="648228" indent="-399308" defTabSz="448055">
              <a:spcBef>
                <a:spcPts val="1000"/>
              </a:spcBef>
              <a:defRPr sz="3234"/>
            </a:pPr>
            <a:r>
              <a:rPr lang="gu-IN" dirty="0"/>
              <a:t>બધી ભૂમિકાઓ અને કાર્યોમાં ગા </a:t>
            </a:r>
            <a:r>
              <a:rPr lang="en-US" dirty="0"/>
              <a:t>close </a:t>
            </a:r>
            <a:r>
              <a:rPr lang="gu-IN" dirty="0"/>
              <a:t>સહકારને સક્ષમ કરો</a:t>
            </a:r>
          </a:p>
          <a:p>
            <a:pPr marL="648228" indent="-399308" defTabSz="448055">
              <a:spcBef>
                <a:spcPts val="1000"/>
              </a:spcBef>
              <a:defRPr sz="3234"/>
            </a:pPr>
            <a:r>
              <a:rPr lang="gu-IN" dirty="0"/>
              <a:t>બાહ્ય દરમિયાનગીરીથી ટીમને શિલ્ડ કરો</a:t>
            </a:r>
            <a:endParaRPr dirty="0"/>
          </a:p>
        </p:txBody>
      </p:sp>
      <p:pic>
        <p:nvPicPr>
          <p:cNvPr id="320" name="coach-M.png" descr="coach-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0" y="375337"/>
            <a:ext cx="1828800" cy="1542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"/>
          <p:cNvSpPr/>
          <p:nvPr/>
        </p:nvSpPr>
        <p:spPr>
          <a:xfrm>
            <a:off x="2794000" y="4445000"/>
            <a:ext cx="4572000" cy="1841500"/>
          </a:xfrm>
          <a:prstGeom prst="roundRect">
            <a:avLst>
              <a:gd name="adj" fmla="val 16552"/>
            </a:avLst>
          </a:prstGeom>
          <a:solidFill>
            <a:srgbClr val="F4F4F4"/>
          </a:solidFill>
          <a:ln w="50800">
            <a:solidFill>
              <a:srgbClr val="921100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 b="1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9" name="&lt;you&gt;…"/>
          <p:cNvSpPr txBox="1"/>
          <p:nvPr/>
        </p:nvSpPr>
        <p:spPr>
          <a:xfrm>
            <a:off x="3518196" y="5184458"/>
            <a:ext cx="3035302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gu-IN" dirty="0"/>
              <a:t>&lt;તમે</a:t>
            </a:r>
            <a:r>
              <a:rPr lang="en-US" dirty="0"/>
              <a:t>&gt;</a:t>
            </a:r>
            <a:endParaRPr lang="gu-IN" dirty="0"/>
          </a:p>
          <a:p>
            <a:r>
              <a:rPr lang="gu-IN" dirty="0"/>
              <a:t>&lt;તારીખ&gt;</a:t>
            </a:r>
            <a:endParaRPr dirty="0"/>
          </a:p>
        </p:txBody>
      </p:sp>
      <p:sp>
        <p:nvSpPr>
          <p:cNvPr id="70" name="Rectangle"/>
          <p:cNvSpPr/>
          <p:nvPr/>
        </p:nvSpPr>
        <p:spPr>
          <a:xfrm>
            <a:off x="3263900" y="4457700"/>
            <a:ext cx="2362200" cy="647700"/>
          </a:xfrm>
          <a:prstGeom prst="rect">
            <a:avLst/>
          </a:prstGeom>
          <a:solidFill>
            <a:srgbClr val="9211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1" name="Shape"/>
          <p:cNvSpPr/>
          <p:nvPr/>
        </p:nvSpPr>
        <p:spPr>
          <a:xfrm rot="10800000">
            <a:off x="5575299" y="4648200"/>
            <a:ext cx="495302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9211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2" name="Shape"/>
          <p:cNvSpPr/>
          <p:nvPr/>
        </p:nvSpPr>
        <p:spPr>
          <a:xfrm>
            <a:off x="2781299" y="4432299"/>
            <a:ext cx="495302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9211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3" name="Rectangle"/>
          <p:cNvSpPr/>
          <p:nvPr/>
        </p:nvSpPr>
        <p:spPr>
          <a:xfrm>
            <a:off x="2781300" y="4876800"/>
            <a:ext cx="584200" cy="228600"/>
          </a:xfrm>
          <a:prstGeom prst="rect">
            <a:avLst/>
          </a:prstGeom>
          <a:solidFill>
            <a:srgbClr val="9211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4" name="Rectangle"/>
          <p:cNvSpPr/>
          <p:nvPr/>
        </p:nvSpPr>
        <p:spPr>
          <a:xfrm>
            <a:off x="5486400" y="4419600"/>
            <a:ext cx="584200" cy="241300"/>
          </a:xfrm>
          <a:prstGeom prst="rect">
            <a:avLst/>
          </a:prstGeom>
          <a:solidFill>
            <a:srgbClr val="9211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5" name="Presented by"/>
          <p:cNvSpPr txBox="1"/>
          <p:nvPr/>
        </p:nvSpPr>
        <p:spPr>
          <a:xfrm>
            <a:off x="3061181" y="4457700"/>
            <a:ext cx="2672211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ts val="4300"/>
              </a:lnSpc>
              <a:tabLst>
                <a:tab pos="1066800" algn="l"/>
              </a:tabLst>
              <a:defRPr sz="3600">
                <a:solidFill>
                  <a:srgbClr val="FFFFFF"/>
                </a:solidFill>
              </a:defRPr>
            </a:lvl1pPr>
          </a:lstStyle>
          <a:p>
            <a:r>
              <a:rPr lang="gu-IN" dirty="0"/>
              <a:t>દ્વારા પ્રસ્તુત</a:t>
            </a:r>
            <a:endParaRPr dirty="0"/>
          </a:p>
        </p:txBody>
      </p:sp>
      <p:sp>
        <p:nvSpPr>
          <p:cNvPr id="76" name="An Introduction to Scrum"/>
          <p:cNvSpPr txBox="1"/>
          <p:nvPr/>
        </p:nvSpPr>
        <p:spPr>
          <a:xfrm>
            <a:off x="3161334" y="1643643"/>
            <a:ext cx="3831177" cy="2046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400"/>
            </a:lvl1pPr>
          </a:lstStyle>
          <a:p>
            <a:r>
              <a:rPr lang="gu-IN" dirty="0"/>
              <a:t>એક પરિચય</a:t>
            </a:r>
            <a:br>
              <a:rPr lang="gu-IN" dirty="0"/>
            </a:br>
            <a:r>
              <a:rPr lang="gu-IN" dirty="0"/>
              <a:t>સ્ક્રમ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he tea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gu-IN" dirty="0"/>
              <a:t>ટીમ</a:t>
            </a:r>
            <a:endParaRPr dirty="0"/>
          </a:p>
        </p:txBody>
      </p:sp>
      <p:sp>
        <p:nvSpPr>
          <p:cNvPr id="323" name="Typically 5-9 people…"/>
          <p:cNvSpPr txBox="1">
            <a:spLocks noGrp="1"/>
          </p:cNvSpPr>
          <p:nvPr>
            <p:ph type="body" idx="1"/>
          </p:nvPr>
        </p:nvSpPr>
        <p:spPr>
          <a:xfrm>
            <a:off x="292100" y="1600200"/>
            <a:ext cx="9664700" cy="5080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gu-IN" dirty="0"/>
              <a:t>સામાન્ય રીતે 5-9 લોકો</a:t>
            </a:r>
            <a:endParaRPr lang="en-US" dirty="0"/>
          </a:p>
          <a:p>
            <a:r>
              <a:rPr lang="gu-IN" dirty="0"/>
              <a:t>ક્રોસ ફંક્શનલ:</a:t>
            </a:r>
            <a:br>
              <a:rPr lang="gu-IN" dirty="0"/>
            </a:br>
            <a:r>
              <a:rPr lang="gu-IN" dirty="0"/>
              <a:t>પ્રોગ્રામરો, પરીક્ષકો, વપરાશકર્તા અનુભવ ડિઝાઇનર્સ, વગેરે.</a:t>
            </a:r>
            <a:endParaRPr lang="en-US" dirty="0"/>
          </a:p>
          <a:p>
            <a:r>
              <a:rPr lang="gu-IN" dirty="0"/>
              <a:t>સભ્યો પૂર્ણ-સમય હોવા જોઈએ</a:t>
            </a:r>
            <a:endParaRPr lang="en-US" dirty="0"/>
          </a:p>
          <a:p>
            <a:r>
              <a:rPr lang="gu-IN" dirty="0"/>
              <a:t>અપવાદો હોઈ શકે (દા.ત. ડેટાબેઝ સંચાલક)</a:t>
            </a:r>
            <a:endParaRPr lang="en-US" dirty="0"/>
          </a:p>
          <a:p>
            <a:r>
              <a:rPr lang="gu-IN" dirty="0"/>
              <a:t>ટીમો સ્વ-આયોજન કરે છે</a:t>
            </a:r>
            <a:endParaRPr lang="en-US" dirty="0"/>
          </a:p>
          <a:p>
            <a:r>
              <a:rPr lang="gu-IN" dirty="0"/>
              <a:t>આદર્શરીતે, કોઈ શીર્ષક નહીં પરંતુ ભાગ્યે જ શક્યતા</a:t>
            </a:r>
            <a:endParaRPr lang="en-US" dirty="0"/>
          </a:p>
          <a:p>
            <a:r>
              <a:rPr lang="gu-IN" dirty="0"/>
              <a:t>સભ્યપદ ફક્ત સ્પ્રિન્ટ્સ વચ્ચે બદલાવું જોઈએ</a:t>
            </a:r>
          </a:p>
        </p:txBody>
      </p:sp>
      <p:grpSp>
        <p:nvGrpSpPr>
          <p:cNvPr id="335" name="Group"/>
          <p:cNvGrpSpPr/>
          <p:nvPr/>
        </p:nvGrpSpPr>
        <p:grpSpPr>
          <a:xfrm>
            <a:off x="6826642" y="321804"/>
            <a:ext cx="2705102" cy="2137693"/>
            <a:chOff x="0" y="0"/>
            <a:chExt cx="2705100" cy="2137691"/>
          </a:xfrm>
        </p:grpSpPr>
        <p:pic>
          <p:nvPicPr>
            <p:cNvPr id="324" name="hacker-dude-S.png" descr="hacker-dude-S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1615" y="719160"/>
              <a:ext cx="804934" cy="6993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34" name="Group"/>
            <p:cNvGrpSpPr/>
            <p:nvPr/>
          </p:nvGrpSpPr>
          <p:grpSpPr>
            <a:xfrm>
              <a:off x="0" y="0"/>
              <a:ext cx="2705101" cy="2137693"/>
              <a:chOff x="0" y="0"/>
              <a:chExt cx="2705100" cy="2137692"/>
            </a:xfrm>
          </p:grpSpPr>
          <p:grpSp>
            <p:nvGrpSpPr>
              <p:cNvPr id="328" name="Group"/>
              <p:cNvGrpSpPr/>
              <p:nvPr/>
            </p:nvGrpSpPr>
            <p:grpSpPr>
              <a:xfrm>
                <a:off x="0" y="0"/>
                <a:ext cx="2705101" cy="699371"/>
                <a:chOff x="0" y="0"/>
                <a:chExt cx="2705101" cy="699370"/>
              </a:xfrm>
            </p:grpSpPr>
            <p:pic>
              <p:nvPicPr>
                <p:cNvPr id="325" name="blue-blonde-S.png" descr="blue-blonde-S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1" y="-1"/>
                  <a:ext cx="804935" cy="69937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26" name="blue-brunette-S.png" descr="blue-brunette-S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50083" y="-1"/>
                  <a:ext cx="804935" cy="69937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27" name="blue-blonde-S.png" descr="blue-blonde-S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00167" y="-1"/>
                  <a:ext cx="804935" cy="69937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329" name="blue-guy-S.png" descr="blue-guy-S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1020" y="745552"/>
                <a:ext cx="804934" cy="65978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333" name="Group"/>
              <p:cNvGrpSpPr/>
              <p:nvPr/>
            </p:nvGrpSpPr>
            <p:grpSpPr>
              <a:xfrm>
                <a:off x="0" y="1438322"/>
                <a:ext cx="2705101" cy="699371"/>
                <a:chOff x="0" y="0"/>
                <a:chExt cx="2705101" cy="699370"/>
              </a:xfrm>
            </p:grpSpPr>
            <p:pic>
              <p:nvPicPr>
                <p:cNvPr id="330" name="blue-guy-S.png" descr="blue-guy-S.pn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1" y="26391"/>
                  <a:ext cx="804935" cy="65978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31" name="coach-S.png" descr="coach-S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00167" y="-1"/>
                  <a:ext cx="804935" cy="69937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32" name="hacker-dude-S.png" descr="hacker-dude-S.p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50083" y="-1"/>
                  <a:ext cx="804935" cy="69937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roup"/>
          <p:cNvGrpSpPr/>
          <p:nvPr/>
        </p:nvGrpSpPr>
        <p:grpSpPr>
          <a:xfrm>
            <a:off x="723898" y="1079498"/>
            <a:ext cx="4140203" cy="2044702"/>
            <a:chOff x="-1" y="-1"/>
            <a:chExt cx="4140202" cy="2044701"/>
          </a:xfrm>
        </p:grpSpPr>
        <p:sp>
          <p:nvSpPr>
            <p:cNvPr id="337" name="Rounded Rectangle"/>
            <p:cNvSpPr/>
            <p:nvPr/>
          </p:nvSpPr>
          <p:spPr>
            <a:xfrm>
              <a:off x="12700" y="0"/>
              <a:ext cx="4127501" cy="2044700"/>
            </a:xfrm>
            <a:prstGeom prst="roundRect">
              <a:avLst>
                <a:gd name="adj" fmla="val 14907"/>
              </a:avLst>
            </a:prstGeom>
            <a:solidFill>
              <a:srgbClr val="EBEBEB"/>
            </a:solidFill>
            <a:ln w="25400" cap="flat">
              <a:solidFill>
                <a:srgbClr val="C0C0C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8" name="Product owner…"/>
            <p:cNvSpPr txBox="1"/>
            <p:nvPr/>
          </p:nvSpPr>
          <p:spPr>
            <a:xfrm>
              <a:off x="152883" y="622300"/>
              <a:ext cx="2806701" cy="13721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ઉત્પાદન માલિક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સ્ક્રમમાસ્ટર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ટીમ</a:t>
              </a:r>
            </a:p>
          </p:txBody>
        </p:sp>
        <p:sp>
          <p:nvSpPr>
            <p:cNvPr id="339" name="Rectangle"/>
            <p:cNvSpPr/>
            <p:nvPr/>
          </p:nvSpPr>
          <p:spPr>
            <a:xfrm>
              <a:off x="482599" y="-1"/>
              <a:ext cx="1905001" cy="596901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0" name="Shape"/>
            <p:cNvSpPr/>
            <p:nvPr/>
          </p:nvSpPr>
          <p:spPr>
            <a:xfrm rot="10800000">
              <a:off x="2273300" y="139700"/>
              <a:ext cx="495301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1" name="Shape"/>
            <p:cNvSpPr/>
            <p:nvPr/>
          </p:nvSpPr>
          <p:spPr>
            <a:xfrm>
              <a:off x="-1" y="-1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2" name="Rectangle"/>
            <p:cNvSpPr/>
            <p:nvPr/>
          </p:nvSpPr>
          <p:spPr>
            <a:xfrm>
              <a:off x="-1" y="342899"/>
              <a:ext cx="622301" cy="254001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3" name="Rectangle"/>
            <p:cNvSpPr/>
            <p:nvPr/>
          </p:nvSpPr>
          <p:spPr>
            <a:xfrm>
              <a:off x="2146300" y="-1"/>
              <a:ext cx="622301" cy="254001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4" name="Roles"/>
            <p:cNvSpPr txBox="1"/>
            <p:nvPr/>
          </p:nvSpPr>
          <p:spPr>
            <a:xfrm>
              <a:off x="165583" y="12699"/>
              <a:ext cx="2120901" cy="589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ts val="3800"/>
                </a:lnSpc>
                <a:tabLst>
                  <a:tab pos="1066800" algn="l"/>
                </a:tabLst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gu-IN" dirty="0"/>
                <a:t>ભૂમિકાઓ</a:t>
              </a:r>
            </a:p>
          </p:txBody>
        </p:sp>
      </p:grpSp>
      <p:sp>
        <p:nvSpPr>
          <p:cNvPr id="346" name="Scrum framewor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gu-IN" dirty="0"/>
              <a:t>સ્ક્રમ માળખું</a:t>
            </a:r>
            <a:endParaRPr dirty="0"/>
          </a:p>
        </p:txBody>
      </p:sp>
      <p:grpSp>
        <p:nvGrpSpPr>
          <p:cNvPr id="30" name="Group">
            <a:extLst>
              <a:ext uri="{FF2B5EF4-FFF2-40B4-BE49-F238E27FC236}">
                <a16:creationId xmlns:a16="http://schemas.microsoft.com/office/drawing/2014/main" id="{1C9F48D2-A0E8-418C-9D1B-FC497797F3A0}"/>
              </a:ext>
            </a:extLst>
          </p:cNvPr>
          <p:cNvGrpSpPr/>
          <p:nvPr/>
        </p:nvGrpSpPr>
        <p:grpSpPr>
          <a:xfrm>
            <a:off x="3162298" y="2692398"/>
            <a:ext cx="4140203" cy="2527302"/>
            <a:chOff x="-1" y="-1"/>
            <a:chExt cx="4140202" cy="2527301"/>
          </a:xfrm>
        </p:grpSpPr>
        <p:sp>
          <p:nvSpPr>
            <p:cNvPr id="31" name="Rounded Rectangle">
              <a:extLst>
                <a:ext uri="{FF2B5EF4-FFF2-40B4-BE49-F238E27FC236}">
                  <a16:creationId xmlns:a16="http://schemas.microsoft.com/office/drawing/2014/main" id="{3447A8CE-E77A-442E-937C-54AA7BF053FC}"/>
                </a:ext>
              </a:extLst>
            </p:cNvPr>
            <p:cNvSpPr/>
            <p:nvPr/>
          </p:nvSpPr>
          <p:spPr>
            <a:xfrm>
              <a:off x="12700" y="0"/>
              <a:ext cx="4127501" cy="2527300"/>
            </a:xfrm>
            <a:prstGeom prst="roundRect">
              <a:avLst>
                <a:gd name="adj" fmla="val 12060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25400" cap="flat">
              <a:solidFill>
                <a:srgbClr val="005192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" name="Sprint planning…">
              <a:extLst>
                <a:ext uri="{FF2B5EF4-FFF2-40B4-BE49-F238E27FC236}">
                  <a16:creationId xmlns:a16="http://schemas.microsoft.com/office/drawing/2014/main" id="{0ECE20C5-AD84-4712-B5E2-C1F112269B89}"/>
                </a:ext>
              </a:extLst>
            </p:cNvPr>
            <p:cNvSpPr txBox="1"/>
            <p:nvPr/>
          </p:nvSpPr>
          <p:spPr>
            <a:xfrm>
              <a:off x="152882" y="622300"/>
              <a:ext cx="3683002" cy="1795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સ્પ્રિન્ટ પ્લાનિંગ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સ્પ્રિન્ટ સમીક્ષા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સ્પ્રિન્ટ પૂર્વશક્તિ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દૈનિક સ્ક્રમ મીટિંગ</a:t>
              </a:r>
              <a:endParaRPr dirty="0"/>
            </a:p>
          </p:txBody>
        </p:sp>
        <p:sp>
          <p:nvSpPr>
            <p:cNvPr id="33" name="Rectangle">
              <a:extLst>
                <a:ext uri="{FF2B5EF4-FFF2-40B4-BE49-F238E27FC236}">
                  <a16:creationId xmlns:a16="http://schemas.microsoft.com/office/drawing/2014/main" id="{370288E2-5257-4021-A2F0-3C3619736F83}"/>
                </a:ext>
              </a:extLst>
            </p:cNvPr>
            <p:cNvSpPr/>
            <p:nvPr/>
          </p:nvSpPr>
          <p:spPr>
            <a:xfrm>
              <a:off x="482599" y="-1"/>
              <a:ext cx="1905001" cy="5969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34501319-EC62-4A49-B1C8-7601B5A03134}"/>
                </a:ext>
              </a:extLst>
            </p:cNvPr>
            <p:cNvSpPr/>
            <p:nvPr/>
          </p:nvSpPr>
          <p:spPr>
            <a:xfrm rot="10800000">
              <a:off x="2273300" y="139700"/>
              <a:ext cx="495301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DD01FCBF-9559-4C8A-9631-9C6B609FEE89}"/>
                </a:ext>
              </a:extLst>
            </p:cNvPr>
            <p:cNvSpPr/>
            <p:nvPr/>
          </p:nvSpPr>
          <p:spPr>
            <a:xfrm>
              <a:off x="-1" y="-1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6" name="Rectangle">
              <a:extLst>
                <a:ext uri="{FF2B5EF4-FFF2-40B4-BE49-F238E27FC236}">
                  <a16:creationId xmlns:a16="http://schemas.microsoft.com/office/drawing/2014/main" id="{07E6B7EA-4B6C-4294-9676-0CAA06775512}"/>
                </a:ext>
              </a:extLst>
            </p:cNvPr>
            <p:cNvSpPr/>
            <p:nvPr/>
          </p:nvSpPr>
          <p:spPr>
            <a:xfrm>
              <a:off x="-1" y="342899"/>
              <a:ext cx="622301" cy="2540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7" name="Rectangle">
              <a:extLst>
                <a:ext uri="{FF2B5EF4-FFF2-40B4-BE49-F238E27FC236}">
                  <a16:creationId xmlns:a16="http://schemas.microsoft.com/office/drawing/2014/main" id="{28C43C85-D58A-4C13-828D-5773B5E645B7}"/>
                </a:ext>
              </a:extLst>
            </p:cNvPr>
            <p:cNvSpPr/>
            <p:nvPr/>
          </p:nvSpPr>
          <p:spPr>
            <a:xfrm>
              <a:off x="2146300" y="-1"/>
              <a:ext cx="622301" cy="2540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8" name="Ceremonies">
              <a:extLst>
                <a:ext uri="{FF2B5EF4-FFF2-40B4-BE49-F238E27FC236}">
                  <a16:creationId xmlns:a16="http://schemas.microsoft.com/office/drawing/2014/main" id="{05162FC8-DE85-4374-A405-D51A50F6971E}"/>
                </a:ext>
              </a:extLst>
            </p:cNvPr>
            <p:cNvSpPr txBox="1"/>
            <p:nvPr/>
          </p:nvSpPr>
          <p:spPr>
            <a:xfrm>
              <a:off x="165583" y="12699"/>
              <a:ext cx="2120901" cy="589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ts val="3800"/>
                </a:lnSpc>
                <a:tabLst>
                  <a:tab pos="1066800" algn="l"/>
                </a:tabLst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gu-IN" dirty="0"/>
                <a:t>સમારોહ</a:t>
              </a:r>
              <a:endParaRPr dirty="0"/>
            </a:p>
          </p:txBody>
        </p:sp>
      </p:grpSp>
      <p:sp>
        <p:nvSpPr>
          <p:cNvPr id="40" name="Rounded Rectangle">
            <a:extLst>
              <a:ext uri="{FF2B5EF4-FFF2-40B4-BE49-F238E27FC236}">
                <a16:creationId xmlns:a16="http://schemas.microsoft.com/office/drawing/2014/main" id="{42C10B24-2D2E-435F-8DDE-75C868DE02F2}"/>
              </a:ext>
            </a:extLst>
          </p:cNvPr>
          <p:cNvSpPr/>
          <p:nvPr/>
        </p:nvSpPr>
        <p:spPr>
          <a:xfrm>
            <a:off x="5118100" y="5105400"/>
            <a:ext cx="4127500" cy="2044700"/>
          </a:xfrm>
          <a:prstGeom prst="roundRect">
            <a:avLst>
              <a:gd name="adj" fmla="val 14907"/>
            </a:avLst>
          </a:prstGeom>
          <a:solidFill>
            <a:srgbClr val="EBEBEB"/>
          </a:solidFill>
          <a:ln w="25400">
            <a:solidFill>
              <a:srgbClr val="C0C0C0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 b="1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1" name="Product backlog…">
            <a:extLst>
              <a:ext uri="{FF2B5EF4-FFF2-40B4-BE49-F238E27FC236}">
                <a16:creationId xmlns:a16="http://schemas.microsoft.com/office/drawing/2014/main" id="{E86C0BD1-D609-4C59-AB1E-B5471A4D52E0}"/>
              </a:ext>
            </a:extLst>
          </p:cNvPr>
          <p:cNvSpPr txBox="1"/>
          <p:nvPr/>
        </p:nvSpPr>
        <p:spPr>
          <a:xfrm>
            <a:off x="5258282" y="5727700"/>
            <a:ext cx="3771902" cy="1372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8600" indent="-228600" algn="l">
              <a:lnSpc>
                <a:spcPts val="3300"/>
              </a:lnSpc>
              <a:buSzPct val="125000"/>
              <a:buChar char="•"/>
              <a:tabLst>
                <a:tab pos="1066800" algn="l"/>
              </a:tabLst>
              <a:defRPr sz="2800">
                <a:solidFill>
                  <a:srgbClr val="FFFFFF"/>
                </a:solidFill>
              </a:defRPr>
            </a:pPr>
            <a:r>
              <a:rPr lang="gu-IN" dirty="0"/>
              <a:t>ઉત્પાદન બેકલોગ</a:t>
            </a:r>
          </a:p>
          <a:p>
            <a:pPr marL="228600" indent="-228600" algn="l">
              <a:lnSpc>
                <a:spcPts val="3300"/>
              </a:lnSpc>
              <a:buSzPct val="125000"/>
              <a:buChar char="•"/>
              <a:tabLst>
                <a:tab pos="1066800" algn="l"/>
              </a:tabLst>
              <a:defRPr sz="2800">
                <a:solidFill>
                  <a:srgbClr val="FFFFFF"/>
                </a:solidFill>
              </a:defRPr>
            </a:pPr>
            <a:r>
              <a:rPr lang="gu-IN" dirty="0"/>
              <a:t>સ્પ્રિન્ટ બેકલોગ</a:t>
            </a:r>
          </a:p>
          <a:p>
            <a:pPr marL="228600" indent="-228600" algn="l">
              <a:lnSpc>
                <a:spcPts val="3300"/>
              </a:lnSpc>
              <a:buSzPct val="125000"/>
              <a:buChar char="•"/>
              <a:tabLst>
                <a:tab pos="1066800" algn="l"/>
              </a:tabLst>
              <a:defRPr sz="2800">
                <a:solidFill>
                  <a:srgbClr val="FFFFFF"/>
                </a:solidFill>
              </a:defRPr>
            </a:pPr>
            <a:r>
              <a:rPr lang="gu-IN" dirty="0"/>
              <a:t>બર્ન  ડાઉંન ચાર્ટ્સ</a:t>
            </a:r>
          </a:p>
        </p:txBody>
      </p:sp>
      <p:sp>
        <p:nvSpPr>
          <p:cNvPr id="42" name="Rectangle">
            <a:extLst>
              <a:ext uri="{FF2B5EF4-FFF2-40B4-BE49-F238E27FC236}">
                <a16:creationId xmlns:a16="http://schemas.microsoft.com/office/drawing/2014/main" id="{8A40409C-4E81-4F3A-8A04-B18632A3BF37}"/>
              </a:ext>
            </a:extLst>
          </p:cNvPr>
          <p:cNvSpPr/>
          <p:nvPr/>
        </p:nvSpPr>
        <p:spPr>
          <a:xfrm>
            <a:off x="5588000" y="5105400"/>
            <a:ext cx="1905000" cy="596900"/>
          </a:xfrm>
          <a:prstGeom prst="rect">
            <a:avLst/>
          </a:prstGeom>
          <a:solidFill>
            <a:srgbClr val="C0C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3" name="Shape">
            <a:extLst>
              <a:ext uri="{FF2B5EF4-FFF2-40B4-BE49-F238E27FC236}">
                <a16:creationId xmlns:a16="http://schemas.microsoft.com/office/drawing/2014/main" id="{AE935C1F-F3C8-4D3F-87CC-8AD6BCBB6CF4}"/>
              </a:ext>
            </a:extLst>
          </p:cNvPr>
          <p:cNvSpPr/>
          <p:nvPr/>
        </p:nvSpPr>
        <p:spPr>
          <a:xfrm rot="10800000">
            <a:off x="7378699" y="5245100"/>
            <a:ext cx="495302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C0C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D005F59A-AF0B-419C-B8FF-2A8611386E85}"/>
              </a:ext>
            </a:extLst>
          </p:cNvPr>
          <p:cNvSpPr/>
          <p:nvPr/>
        </p:nvSpPr>
        <p:spPr>
          <a:xfrm>
            <a:off x="5105399" y="5105399"/>
            <a:ext cx="495302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C0C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5" name="Rectangle">
            <a:extLst>
              <a:ext uri="{FF2B5EF4-FFF2-40B4-BE49-F238E27FC236}">
                <a16:creationId xmlns:a16="http://schemas.microsoft.com/office/drawing/2014/main" id="{0838EA95-F9BC-4F55-BFBC-1969507E70F4}"/>
              </a:ext>
            </a:extLst>
          </p:cNvPr>
          <p:cNvSpPr/>
          <p:nvPr/>
        </p:nvSpPr>
        <p:spPr>
          <a:xfrm>
            <a:off x="5105400" y="5448300"/>
            <a:ext cx="622300" cy="254000"/>
          </a:xfrm>
          <a:prstGeom prst="rect">
            <a:avLst/>
          </a:prstGeom>
          <a:solidFill>
            <a:srgbClr val="C0C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6" name="Rectangle">
            <a:extLst>
              <a:ext uri="{FF2B5EF4-FFF2-40B4-BE49-F238E27FC236}">
                <a16:creationId xmlns:a16="http://schemas.microsoft.com/office/drawing/2014/main" id="{C737620E-7702-4A12-B952-B307DC0F00A6}"/>
              </a:ext>
            </a:extLst>
          </p:cNvPr>
          <p:cNvSpPr/>
          <p:nvPr/>
        </p:nvSpPr>
        <p:spPr>
          <a:xfrm>
            <a:off x="7251700" y="5105400"/>
            <a:ext cx="622300" cy="254000"/>
          </a:xfrm>
          <a:prstGeom prst="rect">
            <a:avLst/>
          </a:prstGeom>
          <a:solidFill>
            <a:srgbClr val="C0C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7" name="Artifacts">
            <a:extLst>
              <a:ext uri="{FF2B5EF4-FFF2-40B4-BE49-F238E27FC236}">
                <a16:creationId xmlns:a16="http://schemas.microsoft.com/office/drawing/2014/main" id="{08CAF4DA-F569-4827-84C5-1FD03A2DD20A}"/>
              </a:ext>
            </a:extLst>
          </p:cNvPr>
          <p:cNvSpPr txBox="1"/>
          <p:nvPr/>
        </p:nvSpPr>
        <p:spPr>
          <a:xfrm>
            <a:off x="5270982" y="5118100"/>
            <a:ext cx="2120902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3800"/>
              </a:lnSpc>
              <a:tabLst>
                <a:tab pos="10668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gu-IN" dirty="0"/>
              <a:t>આર્ટિફેક્ટસ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Rounded Rectangle"/>
          <p:cNvSpPr/>
          <p:nvPr/>
        </p:nvSpPr>
        <p:spPr>
          <a:xfrm>
            <a:off x="2463800" y="901700"/>
            <a:ext cx="5092700" cy="6019800"/>
          </a:xfrm>
          <a:prstGeom prst="roundRect">
            <a:avLst>
              <a:gd name="adj" fmla="val 5985"/>
            </a:avLst>
          </a:prstGeom>
          <a:blipFill>
            <a:blip r:embed="rId2"/>
          </a:blipFill>
          <a:ln w="25400">
            <a:solidFill>
              <a:srgbClr val="005192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 b="1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67" name="Rectangle"/>
          <p:cNvSpPr/>
          <p:nvPr/>
        </p:nvSpPr>
        <p:spPr>
          <a:xfrm>
            <a:off x="2933700" y="901700"/>
            <a:ext cx="3492500" cy="596900"/>
          </a:xfrm>
          <a:prstGeom prst="rect">
            <a:avLst/>
          </a:prstGeom>
          <a:solidFill>
            <a:srgbClr val="00519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68" name="Shape"/>
          <p:cNvSpPr/>
          <p:nvPr/>
        </p:nvSpPr>
        <p:spPr>
          <a:xfrm>
            <a:off x="2451099" y="901699"/>
            <a:ext cx="495302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519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69" name="Rectangle"/>
          <p:cNvSpPr/>
          <p:nvPr/>
        </p:nvSpPr>
        <p:spPr>
          <a:xfrm>
            <a:off x="2451100" y="1244600"/>
            <a:ext cx="622300" cy="254000"/>
          </a:xfrm>
          <a:prstGeom prst="rect">
            <a:avLst/>
          </a:prstGeom>
          <a:solidFill>
            <a:srgbClr val="00519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372" name="Group"/>
          <p:cNvGrpSpPr/>
          <p:nvPr/>
        </p:nvGrpSpPr>
        <p:grpSpPr>
          <a:xfrm>
            <a:off x="6235699" y="901700"/>
            <a:ext cx="622303" cy="596902"/>
            <a:chOff x="0" y="0"/>
            <a:chExt cx="622301" cy="596901"/>
          </a:xfrm>
        </p:grpSpPr>
        <p:sp>
          <p:nvSpPr>
            <p:cNvPr id="370" name="Shape"/>
            <p:cNvSpPr/>
            <p:nvPr/>
          </p:nvSpPr>
          <p:spPr>
            <a:xfrm rot="10800000">
              <a:off x="127000" y="139700"/>
              <a:ext cx="495302" cy="457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71" name="Rectangle"/>
            <p:cNvSpPr/>
            <p:nvPr/>
          </p:nvSpPr>
          <p:spPr>
            <a:xfrm>
              <a:off x="-1" y="0"/>
              <a:ext cx="622302" cy="2540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373" name="Sprint planning meeting"/>
          <p:cNvSpPr txBox="1"/>
          <p:nvPr/>
        </p:nvSpPr>
        <p:spPr>
          <a:xfrm>
            <a:off x="2616681" y="901700"/>
            <a:ext cx="4227697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ts val="3800"/>
              </a:lnSpc>
              <a:tabLst>
                <a:tab pos="10668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gu-IN" dirty="0"/>
              <a:t>સ્પ્રિન્ટ આયોજન બેઠક</a:t>
            </a:r>
            <a:endParaRPr dirty="0"/>
          </a:p>
        </p:txBody>
      </p:sp>
      <p:grpSp>
        <p:nvGrpSpPr>
          <p:cNvPr id="380" name="Group"/>
          <p:cNvGrpSpPr/>
          <p:nvPr/>
        </p:nvGrpSpPr>
        <p:grpSpPr>
          <a:xfrm>
            <a:off x="2717798" y="1701799"/>
            <a:ext cx="4660902" cy="1866902"/>
            <a:chOff x="-1" y="0"/>
            <a:chExt cx="4660901" cy="1866901"/>
          </a:xfrm>
        </p:grpSpPr>
        <p:sp>
          <p:nvSpPr>
            <p:cNvPr id="374" name="Rounded Rectangle"/>
            <p:cNvSpPr/>
            <p:nvPr/>
          </p:nvSpPr>
          <p:spPr>
            <a:xfrm>
              <a:off x="0" y="0"/>
              <a:ext cx="4660900" cy="1866901"/>
            </a:xfrm>
            <a:prstGeom prst="roundRect">
              <a:avLst>
                <a:gd name="adj" fmla="val 16327"/>
              </a:avLst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10612B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5" name="Rectangle"/>
            <p:cNvSpPr/>
            <p:nvPr/>
          </p:nvSpPr>
          <p:spPr>
            <a:xfrm>
              <a:off x="482599" y="0"/>
              <a:ext cx="2273301" cy="457201"/>
            </a:xfrm>
            <a:prstGeom prst="rect">
              <a:avLst/>
            </a:prstGeom>
            <a:solidFill>
              <a:srgbClr val="10612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76" name="Shape"/>
            <p:cNvSpPr/>
            <p:nvPr/>
          </p:nvSpPr>
          <p:spPr>
            <a:xfrm rot="10800000">
              <a:off x="2628900" y="0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10612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77" name="Shape"/>
            <p:cNvSpPr/>
            <p:nvPr/>
          </p:nvSpPr>
          <p:spPr>
            <a:xfrm>
              <a:off x="-1" y="0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10612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78" name="Sprint prioritization"/>
            <p:cNvSpPr txBox="1"/>
            <p:nvPr/>
          </p:nvSpPr>
          <p:spPr>
            <a:xfrm>
              <a:off x="165583" y="0"/>
              <a:ext cx="2552701" cy="461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ts val="2800"/>
                </a:lnSpc>
                <a:tabLst>
                  <a:tab pos="1066800" algn="l"/>
                </a:tabLst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rPr lang="gu-IN" dirty="0"/>
                <a:t>સ્પ્રિન્ટ પ્રાધાન્યતા</a:t>
              </a:r>
              <a:endParaRPr dirty="0"/>
            </a:p>
          </p:txBody>
        </p:sp>
        <p:sp>
          <p:nvSpPr>
            <p:cNvPr id="379" name="Analyze and evaluate product backlog…"/>
            <p:cNvSpPr txBox="1"/>
            <p:nvPr/>
          </p:nvSpPr>
          <p:spPr>
            <a:xfrm>
              <a:off x="63982" y="533400"/>
              <a:ext cx="4318002" cy="1179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228600" indent="-228600" algn="l">
                <a:lnSpc>
                  <a:spcPts val="2800"/>
                </a:lnSpc>
                <a:buSzPct val="125000"/>
                <a:buChar char="•"/>
                <a:tabLst>
                  <a:tab pos="1066800" algn="l"/>
                </a:tabLst>
                <a:defRPr sz="2400">
                  <a:solidFill>
                    <a:srgbClr val="FFFFFF"/>
                  </a:solidFill>
                </a:defRPr>
              </a:pPr>
              <a:r>
                <a:rPr lang="gu-IN" dirty="0"/>
                <a:t>ઉત્પાદન બેકલોગનું વિશ્લેષણ અને મૂલ્યાંકન</a:t>
              </a:r>
            </a:p>
            <a:p>
              <a:pPr marL="228600" indent="-228600" algn="l">
                <a:lnSpc>
                  <a:spcPts val="2800"/>
                </a:lnSpc>
                <a:buSzPct val="125000"/>
                <a:buChar char="•"/>
                <a:tabLst>
                  <a:tab pos="1066800" algn="l"/>
                </a:tabLst>
                <a:defRPr sz="2400">
                  <a:solidFill>
                    <a:srgbClr val="FFFFFF"/>
                  </a:solidFill>
                </a:defRPr>
              </a:pPr>
              <a:r>
                <a:rPr lang="gu-IN" dirty="0"/>
                <a:t>સ્પ્રિન્ટ લક્ષ્ય પસંદ કરો</a:t>
              </a:r>
              <a:endParaRPr dirty="0"/>
            </a:p>
          </p:txBody>
        </p:sp>
      </p:grpSp>
      <p:grpSp>
        <p:nvGrpSpPr>
          <p:cNvPr id="387" name="Group"/>
          <p:cNvGrpSpPr/>
          <p:nvPr/>
        </p:nvGrpSpPr>
        <p:grpSpPr>
          <a:xfrm>
            <a:off x="2717798" y="3746498"/>
            <a:ext cx="4660902" cy="2933703"/>
            <a:chOff x="-1" y="0"/>
            <a:chExt cx="4660901" cy="2933701"/>
          </a:xfrm>
        </p:grpSpPr>
        <p:sp>
          <p:nvSpPr>
            <p:cNvPr id="381" name="Rounded Rectangle"/>
            <p:cNvSpPr/>
            <p:nvPr/>
          </p:nvSpPr>
          <p:spPr>
            <a:xfrm>
              <a:off x="0" y="0"/>
              <a:ext cx="4660900" cy="2933701"/>
            </a:xfrm>
            <a:prstGeom prst="roundRect">
              <a:avLst>
                <a:gd name="adj" fmla="val 10390"/>
              </a:avLst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10612B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2" name="Rectangle"/>
            <p:cNvSpPr/>
            <p:nvPr/>
          </p:nvSpPr>
          <p:spPr>
            <a:xfrm>
              <a:off x="482599" y="0"/>
              <a:ext cx="2273301" cy="457201"/>
            </a:xfrm>
            <a:prstGeom prst="rect">
              <a:avLst/>
            </a:prstGeom>
            <a:solidFill>
              <a:srgbClr val="10612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83" name="Shape"/>
            <p:cNvSpPr/>
            <p:nvPr/>
          </p:nvSpPr>
          <p:spPr>
            <a:xfrm rot="10800000">
              <a:off x="2628900" y="0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10612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84" name="Shape"/>
            <p:cNvSpPr/>
            <p:nvPr/>
          </p:nvSpPr>
          <p:spPr>
            <a:xfrm>
              <a:off x="-1" y="0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10612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85" name="Sprint planning"/>
            <p:cNvSpPr txBox="1"/>
            <p:nvPr/>
          </p:nvSpPr>
          <p:spPr>
            <a:xfrm>
              <a:off x="165583" y="0"/>
              <a:ext cx="2552701" cy="461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ts val="2800"/>
                </a:lnSpc>
                <a:tabLst>
                  <a:tab pos="1066800" algn="l"/>
                </a:tabLst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rPr lang="gu-IN" dirty="0"/>
                <a:t>સ્પ્રિન્ટ પ્લાનિંગ</a:t>
              </a:r>
              <a:endParaRPr dirty="0"/>
            </a:p>
          </p:txBody>
        </p:sp>
        <p:sp>
          <p:nvSpPr>
            <p:cNvPr id="386" name="Decide how to achieve sprint goal (design)…"/>
            <p:cNvSpPr txBox="1"/>
            <p:nvPr/>
          </p:nvSpPr>
          <p:spPr>
            <a:xfrm>
              <a:off x="63982" y="533400"/>
              <a:ext cx="4596918" cy="22329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228600" indent="-228600" algn="l">
                <a:lnSpc>
                  <a:spcPts val="2800"/>
                </a:lnSpc>
                <a:buSzPct val="125000"/>
                <a:buChar char="•"/>
                <a:tabLst>
                  <a:tab pos="1066800" algn="l"/>
                </a:tabLst>
                <a:defRPr sz="2400">
                  <a:solidFill>
                    <a:srgbClr val="FFFFFF"/>
                  </a:solidFill>
                </a:defRPr>
              </a:pPr>
              <a:r>
                <a:rPr lang="gu-IN" sz="2000" dirty="0"/>
                <a:t>કેવી રીતે સ્પ્રિન્ટ લક્ષ્ય (ડિઝાઇન) પ્રાપ્ત કરવું તે નક્કી કરો</a:t>
              </a:r>
            </a:p>
            <a:p>
              <a:pPr marL="228600" indent="-228600" algn="l">
                <a:lnSpc>
                  <a:spcPts val="2800"/>
                </a:lnSpc>
                <a:buSzPct val="125000"/>
                <a:buChar char="•"/>
                <a:tabLst>
                  <a:tab pos="1066800" algn="l"/>
                </a:tabLst>
                <a:defRPr sz="2400">
                  <a:solidFill>
                    <a:srgbClr val="FFFFFF"/>
                  </a:solidFill>
                </a:defRPr>
              </a:pPr>
              <a:r>
                <a:rPr lang="gu-IN" sz="2000" dirty="0"/>
                <a:t>ઉત્પાદન બેકલોગ આઇટમ્સ (વપરાશકર્તા વાર્તાઓ / સુવિધાઓ) માંથી સ્પ્રિન્ટ બેકલોગ (કાર્યો) બનાવો</a:t>
              </a:r>
            </a:p>
            <a:p>
              <a:pPr marL="228600" indent="-228600" algn="l">
                <a:lnSpc>
                  <a:spcPts val="2800"/>
                </a:lnSpc>
                <a:buSzPct val="125000"/>
                <a:buChar char="•"/>
                <a:tabLst>
                  <a:tab pos="1066800" algn="l"/>
                </a:tabLst>
                <a:defRPr sz="2400">
                  <a:solidFill>
                    <a:srgbClr val="FFFFFF"/>
                  </a:solidFill>
                </a:defRPr>
              </a:pPr>
              <a:r>
                <a:rPr lang="gu-IN" sz="2000" dirty="0"/>
                <a:t>કલાકોમાં સ્પ્રિન્ટ બેકલોગનો અંદાજ લગાવો</a:t>
              </a:r>
              <a:endParaRPr sz="2000" dirty="0"/>
            </a:p>
          </p:txBody>
        </p:sp>
      </p:grpSp>
      <p:grpSp>
        <p:nvGrpSpPr>
          <p:cNvPr id="392" name="Group"/>
          <p:cNvGrpSpPr/>
          <p:nvPr/>
        </p:nvGrpSpPr>
        <p:grpSpPr>
          <a:xfrm>
            <a:off x="7378700" y="2057400"/>
            <a:ext cx="2527301" cy="1155700"/>
            <a:chOff x="0" y="0"/>
            <a:chExt cx="2527299" cy="1155700"/>
          </a:xfrm>
        </p:grpSpPr>
        <p:sp>
          <p:nvSpPr>
            <p:cNvPr id="388" name="Line"/>
            <p:cNvSpPr/>
            <p:nvPr/>
          </p:nvSpPr>
          <p:spPr>
            <a:xfrm flipH="1" flipV="1">
              <a:off x="0" y="577416"/>
              <a:ext cx="825605" cy="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391" name="Sprint…"/>
            <p:cNvGrpSpPr/>
            <p:nvPr/>
          </p:nvGrpSpPr>
          <p:grpSpPr>
            <a:xfrm>
              <a:off x="838200" y="0"/>
              <a:ext cx="1689101" cy="1155700"/>
              <a:chOff x="0" y="0"/>
              <a:chExt cx="1689100" cy="1155700"/>
            </a:xfrm>
          </p:grpSpPr>
          <p:sp>
            <p:nvSpPr>
              <p:cNvPr id="389" name="Rounded Rectangle"/>
              <p:cNvSpPr/>
              <p:nvPr/>
            </p:nvSpPr>
            <p:spPr>
              <a:xfrm>
                <a:off x="0" y="0"/>
                <a:ext cx="1689100" cy="1155700"/>
              </a:xfrm>
              <a:prstGeom prst="roundRect">
                <a:avLst>
                  <a:gd name="adj" fmla="val 26374"/>
                </a:avLst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25400" cap="flat">
                <a:solidFill>
                  <a:srgbClr val="921100"/>
                </a:solidFill>
                <a:prstDash val="solid"/>
                <a:miter lim="400000"/>
              </a:ln>
              <a:effectLst>
                <a:outerShdw blurRad="1143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ts val="3800"/>
                  </a:lnSpc>
                  <a:tabLst>
                    <a:tab pos="1066800" algn="l"/>
                  </a:tabLst>
                  <a:defRPr sz="2800">
                    <a:solidFill>
                      <a:srgbClr val="EBF3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90" name="Sprint…"/>
              <p:cNvSpPr txBox="1"/>
              <p:nvPr/>
            </p:nvSpPr>
            <p:spPr>
              <a:xfrm>
                <a:off x="89274" y="52065"/>
                <a:ext cx="1510552" cy="10515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/>
              <a:p>
                <a:pPr>
                  <a:lnSpc>
                    <a:spcPts val="3800"/>
                  </a:lnSpc>
                  <a:tabLst>
                    <a:tab pos="1066800" algn="l"/>
                  </a:tabLst>
                  <a:defRPr>
                    <a:solidFill>
                      <a:srgbClr val="EBF3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r>
                  <a:rPr lang="gu-IN" dirty="0"/>
                  <a:t>સ્પ્રિન્ટ ધ્યેય</a:t>
                </a:r>
                <a:endParaRPr dirty="0"/>
              </a:p>
            </p:txBody>
          </p:sp>
        </p:grpSp>
      </p:grpSp>
      <p:sp>
        <p:nvSpPr>
          <p:cNvPr id="393" name="Line"/>
          <p:cNvSpPr/>
          <p:nvPr/>
        </p:nvSpPr>
        <p:spPr>
          <a:xfrm flipH="1" flipV="1">
            <a:off x="1810627" y="1501641"/>
            <a:ext cx="654094" cy="2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98" name="Group"/>
          <p:cNvGrpSpPr/>
          <p:nvPr/>
        </p:nvGrpSpPr>
        <p:grpSpPr>
          <a:xfrm>
            <a:off x="7378700" y="4622800"/>
            <a:ext cx="2527301" cy="1155700"/>
            <a:chOff x="0" y="0"/>
            <a:chExt cx="2527299" cy="1155700"/>
          </a:xfrm>
        </p:grpSpPr>
        <p:grpSp>
          <p:nvGrpSpPr>
            <p:cNvPr id="396" name="Sprint…"/>
            <p:cNvGrpSpPr/>
            <p:nvPr/>
          </p:nvGrpSpPr>
          <p:grpSpPr>
            <a:xfrm>
              <a:off x="838200" y="0"/>
              <a:ext cx="1689101" cy="1155700"/>
              <a:chOff x="0" y="0"/>
              <a:chExt cx="1689100" cy="1155700"/>
            </a:xfrm>
          </p:grpSpPr>
          <p:sp>
            <p:nvSpPr>
              <p:cNvPr id="394" name="Rounded Rectangle"/>
              <p:cNvSpPr/>
              <p:nvPr/>
            </p:nvSpPr>
            <p:spPr>
              <a:xfrm>
                <a:off x="0" y="0"/>
                <a:ext cx="1689100" cy="1155700"/>
              </a:xfrm>
              <a:prstGeom prst="roundRect">
                <a:avLst>
                  <a:gd name="adj" fmla="val 26374"/>
                </a:avLst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25400" cap="flat">
                <a:solidFill>
                  <a:srgbClr val="921100"/>
                </a:solidFill>
                <a:prstDash val="solid"/>
                <a:miter lim="400000"/>
              </a:ln>
              <a:effectLst>
                <a:outerShdw blurRad="1143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ts val="3800"/>
                  </a:lnSpc>
                  <a:tabLst>
                    <a:tab pos="1066800" algn="l"/>
                  </a:tabLst>
                  <a:defRPr sz="2800">
                    <a:solidFill>
                      <a:srgbClr val="EBF3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95" name="Sprint…"/>
              <p:cNvSpPr txBox="1"/>
              <p:nvPr/>
            </p:nvSpPr>
            <p:spPr>
              <a:xfrm>
                <a:off x="89274" y="52065"/>
                <a:ext cx="1510552" cy="10515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/>
              <a:p>
                <a:pPr>
                  <a:lnSpc>
                    <a:spcPts val="3800"/>
                  </a:lnSpc>
                  <a:tabLst>
                    <a:tab pos="1066800" algn="l"/>
                  </a:tabLst>
                  <a:defRPr>
                    <a:solidFill>
                      <a:srgbClr val="EBF3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r>
                  <a:rPr lang="gu-IN" dirty="0"/>
                  <a:t>સ્પ્રિન્ટ બેકલોગ</a:t>
                </a:r>
                <a:endParaRPr dirty="0"/>
              </a:p>
            </p:txBody>
          </p:sp>
        </p:grpSp>
        <p:sp>
          <p:nvSpPr>
            <p:cNvPr id="397" name="Line"/>
            <p:cNvSpPr/>
            <p:nvPr/>
          </p:nvSpPr>
          <p:spPr>
            <a:xfrm flipH="1" flipV="1">
              <a:off x="0" y="577416"/>
              <a:ext cx="825605" cy="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01" name="Business conditions"/>
          <p:cNvGrpSpPr/>
          <p:nvPr/>
        </p:nvGrpSpPr>
        <p:grpSpPr>
          <a:xfrm>
            <a:off x="292100" y="3416299"/>
            <a:ext cx="1524000" cy="1016003"/>
            <a:chOff x="0" y="63063"/>
            <a:chExt cx="1524000" cy="1016001"/>
          </a:xfrm>
        </p:grpSpPr>
        <p:sp>
          <p:nvSpPr>
            <p:cNvPr id="399" name="Rounded Rectangle"/>
            <p:cNvSpPr/>
            <p:nvPr/>
          </p:nvSpPr>
          <p:spPr>
            <a:xfrm>
              <a:off x="0" y="63063"/>
              <a:ext cx="1524000" cy="1016001"/>
            </a:xfrm>
            <a:prstGeom prst="roundRect">
              <a:avLst>
                <a:gd name="adj" fmla="val 30000"/>
              </a:avLst>
            </a:prstGeom>
            <a:blipFill rotWithShape="1">
              <a:blip r:embed="rId5"/>
              <a:srcRect/>
              <a:tile tx="0" ty="0" sx="100000" sy="100000" flip="none" algn="tl"/>
            </a:blipFill>
            <a:ln w="25400" cap="flat">
              <a:solidFill>
                <a:srgbClr val="792292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2800"/>
                </a:lnSpc>
                <a:tabLst>
                  <a:tab pos="1066800" algn="l"/>
                </a:tabLst>
                <a:defRPr sz="2400">
                  <a:solidFill>
                    <a:srgbClr val="EBF3FF"/>
                  </a:solidFill>
                </a:defRPr>
              </a:pPr>
              <a:endParaRPr/>
            </a:p>
          </p:txBody>
        </p:sp>
        <p:sp>
          <p:nvSpPr>
            <p:cNvPr id="400" name="Business conditions"/>
            <p:cNvSpPr txBox="1"/>
            <p:nvPr/>
          </p:nvSpPr>
          <p:spPr>
            <a:xfrm>
              <a:off x="89272" y="173520"/>
              <a:ext cx="1345456" cy="795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lnSpc>
                  <a:spcPts val="2800"/>
                </a:lnSpc>
                <a:tabLst>
                  <a:tab pos="1066800" algn="l"/>
                </a:tabLst>
                <a:defRPr sz="2400">
                  <a:solidFill>
                    <a:srgbClr val="EBF3FF"/>
                  </a:solidFill>
                </a:defRPr>
              </a:lvl1pPr>
            </a:lstStyle>
            <a:p>
              <a:r>
                <a:rPr lang="gu-IN" dirty="0"/>
                <a:t>વ્યવસાયની સ્થિતિ</a:t>
              </a:r>
              <a:endParaRPr dirty="0"/>
            </a:p>
          </p:txBody>
        </p:sp>
      </p:grpSp>
      <p:grpSp>
        <p:nvGrpSpPr>
          <p:cNvPr id="404" name="Team capacity"/>
          <p:cNvGrpSpPr/>
          <p:nvPr/>
        </p:nvGrpSpPr>
        <p:grpSpPr>
          <a:xfrm>
            <a:off x="292100" y="1003300"/>
            <a:ext cx="1524000" cy="1016000"/>
            <a:chOff x="0" y="0"/>
            <a:chExt cx="1524000" cy="1016000"/>
          </a:xfrm>
        </p:grpSpPr>
        <p:sp>
          <p:nvSpPr>
            <p:cNvPr id="402" name="Rounded Rectangle"/>
            <p:cNvSpPr/>
            <p:nvPr/>
          </p:nvSpPr>
          <p:spPr>
            <a:xfrm>
              <a:off x="0" y="0"/>
              <a:ext cx="1524000" cy="1016000"/>
            </a:xfrm>
            <a:prstGeom prst="roundRect">
              <a:avLst>
                <a:gd name="adj" fmla="val 30000"/>
              </a:avLst>
            </a:prstGeom>
            <a:blipFill rotWithShape="1">
              <a:blip r:embed="rId5"/>
              <a:srcRect/>
              <a:tile tx="0" ty="0" sx="100000" sy="100000" flip="none" algn="tl"/>
            </a:blipFill>
            <a:ln w="25400" cap="flat">
              <a:solidFill>
                <a:srgbClr val="792292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2800"/>
                </a:lnSpc>
                <a:tabLst>
                  <a:tab pos="1066800" algn="l"/>
                </a:tabLst>
                <a:defRPr sz="2400">
                  <a:solidFill>
                    <a:srgbClr val="EBF3FF"/>
                  </a:solidFill>
                </a:defRPr>
              </a:pPr>
              <a:endParaRPr/>
            </a:p>
          </p:txBody>
        </p:sp>
        <p:sp>
          <p:nvSpPr>
            <p:cNvPr id="403" name="Team capacity"/>
            <p:cNvSpPr txBox="1"/>
            <p:nvPr/>
          </p:nvSpPr>
          <p:spPr>
            <a:xfrm>
              <a:off x="89272" y="110456"/>
              <a:ext cx="1345456" cy="795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lnSpc>
                  <a:spcPts val="2800"/>
                </a:lnSpc>
                <a:tabLst>
                  <a:tab pos="1066800" algn="l"/>
                </a:tabLst>
                <a:defRPr sz="2400">
                  <a:solidFill>
                    <a:srgbClr val="EBF3FF"/>
                  </a:solidFill>
                </a:defRPr>
              </a:lvl1pPr>
            </a:lstStyle>
            <a:p>
              <a:r>
                <a:rPr lang="gu-IN" dirty="0"/>
                <a:t>ટીમ ક્ષમતા</a:t>
              </a:r>
              <a:endParaRPr dirty="0"/>
            </a:p>
          </p:txBody>
        </p:sp>
      </p:grpSp>
      <p:grpSp>
        <p:nvGrpSpPr>
          <p:cNvPr id="407" name="Product backlog"/>
          <p:cNvGrpSpPr/>
          <p:nvPr/>
        </p:nvGrpSpPr>
        <p:grpSpPr>
          <a:xfrm>
            <a:off x="292100" y="2209800"/>
            <a:ext cx="1524000" cy="1016000"/>
            <a:chOff x="0" y="0"/>
            <a:chExt cx="1524000" cy="1016000"/>
          </a:xfrm>
        </p:grpSpPr>
        <p:sp>
          <p:nvSpPr>
            <p:cNvPr id="405" name="Rounded Rectangle"/>
            <p:cNvSpPr/>
            <p:nvPr/>
          </p:nvSpPr>
          <p:spPr>
            <a:xfrm>
              <a:off x="0" y="0"/>
              <a:ext cx="1524000" cy="1016000"/>
            </a:xfrm>
            <a:prstGeom prst="roundRect">
              <a:avLst>
                <a:gd name="adj" fmla="val 30000"/>
              </a:avLst>
            </a:prstGeom>
            <a:blipFill rotWithShape="1">
              <a:blip r:embed="rId5"/>
              <a:srcRect/>
              <a:tile tx="0" ty="0" sx="100000" sy="100000" flip="none" algn="tl"/>
            </a:blipFill>
            <a:ln w="25400" cap="flat">
              <a:solidFill>
                <a:srgbClr val="792292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2800"/>
                </a:lnSpc>
                <a:tabLst>
                  <a:tab pos="1066800" algn="l"/>
                </a:tabLst>
                <a:defRPr sz="2400">
                  <a:solidFill>
                    <a:srgbClr val="EBF3FF"/>
                  </a:solidFill>
                </a:defRPr>
              </a:pPr>
              <a:endParaRPr/>
            </a:p>
          </p:txBody>
        </p:sp>
        <p:sp>
          <p:nvSpPr>
            <p:cNvPr id="406" name="Product backlog"/>
            <p:cNvSpPr txBox="1"/>
            <p:nvPr/>
          </p:nvSpPr>
          <p:spPr>
            <a:xfrm>
              <a:off x="89272" y="110456"/>
              <a:ext cx="1345456" cy="795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lnSpc>
                  <a:spcPts val="2800"/>
                </a:lnSpc>
                <a:tabLst>
                  <a:tab pos="1066800" algn="l"/>
                </a:tabLst>
                <a:defRPr sz="2400">
                  <a:solidFill>
                    <a:srgbClr val="EBF3FF"/>
                  </a:solidFill>
                </a:defRPr>
              </a:lvl1pPr>
            </a:lstStyle>
            <a:p>
              <a:r>
                <a:rPr lang="gu-IN" dirty="0"/>
                <a:t>ઉત્પાદન બેકલોગ</a:t>
              </a:r>
              <a:endParaRPr dirty="0"/>
            </a:p>
          </p:txBody>
        </p:sp>
      </p:grpSp>
      <p:grpSp>
        <p:nvGrpSpPr>
          <p:cNvPr id="410" name="Technology"/>
          <p:cNvGrpSpPr/>
          <p:nvPr/>
        </p:nvGrpSpPr>
        <p:grpSpPr>
          <a:xfrm>
            <a:off x="292100" y="5829300"/>
            <a:ext cx="1524000" cy="1016000"/>
            <a:chOff x="0" y="0"/>
            <a:chExt cx="1524000" cy="1016000"/>
          </a:xfrm>
        </p:grpSpPr>
        <p:sp>
          <p:nvSpPr>
            <p:cNvPr id="408" name="Rounded Rectangle"/>
            <p:cNvSpPr/>
            <p:nvPr/>
          </p:nvSpPr>
          <p:spPr>
            <a:xfrm>
              <a:off x="0" y="0"/>
              <a:ext cx="1524000" cy="1016000"/>
            </a:xfrm>
            <a:prstGeom prst="roundRect">
              <a:avLst>
                <a:gd name="adj" fmla="val 30000"/>
              </a:avLst>
            </a:prstGeom>
            <a:blipFill rotWithShape="1">
              <a:blip r:embed="rId5"/>
              <a:srcRect/>
              <a:tile tx="0" ty="0" sx="100000" sy="100000" flip="none" algn="tl"/>
            </a:blipFill>
            <a:ln w="25400" cap="flat">
              <a:solidFill>
                <a:srgbClr val="792292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2800"/>
                </a:lnSpc>
                <a:tabLst>
                  <a:tab pos="1066800" algn="l"/>
                </a:tabLst>
                <a:defRPr sz="2400">
                  <a:solidFill>
                    <a:srgbClr val="EBF3FF"/>
                  </a:solidFill>
                </a:defRPr>
              </a:pPr>
              <a:endParaRPr/>
            </a:p>
          </p:txBody>
        </p:sp>
        <p:sp>
          <p:nvSpPr>
            <p:cNvPr id="409" name="Technology"/>
            <p:cNvSpPr txBox="1"/>
            <p:nvPr/>
          </p:nvSpPr>
          <p:spPr>
            <a:xfrm>
              <a:off x="50800" y="308436"/>
              <a:ext cx="1383928" cy="4360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lnSpc>
                  <a:spcPts val="2800"/>
                </a:lnSpc>
                <a:tabLst>
                  <a:tab pos="1066800" algn="l"/>
                </a:tabLst>
                <a:defRPr sz="2400">
                  <a:solidFill>
                    <a:srgbClr val="EBF3FF"/>
                  </a:solidFill>
                </a:defRPr>
              </a:lvl1pPr>
            </a:lstStyle>
            <a:p>
              <a:r>
                <a:rPr lang="gu-IN" dirty="0"/>
                <a:t>ટેકનોલોજી</a:t>
              </a:r>
              <a:endParaRPr dirty="0"/>
            </a:p>
          </p:txBody>
        </p:sp>
      </p:grpSp>
      <p:grpSp>
        <p:nvGrpSpPr>
          <p:cNvPr id="413" name="Current product"/>
          <p:cNvGrpSpPr/>
          <p:nvPr/>
        </p:nvGrpSpPr>
        <p:grpSpPr>
          <a:xfrm>
            <a:off x="292100" y="4622800"/>
            <a:ext cx="1524000" cy="1016000"/>
            <a:chOff x="0" y="0"/>
            <a:chExt cx="1524000" cy="1016000"/>
          </a:xfrm>
        </p:grpSpPr>
        <p:sp>
          <p:nvSpPr>
            <p:cNvPr id="411" name="Rounded Rectangle"/>
            <p:cNvSpPr/>
            <p:nvPr/>
          </p:nvSpPr>
          <p:spPr>
            <a:xfrm>
              <a:off x="0" y="0"/>
              <a:ext cx="1524000" cy="1016000"/>
            </a:xfrm>
            <a:prstGeom prst="roundRect">
              <a:avLst>
                <a:gd name="adj" fmla="val 30000"/>
              </a:avLst>
            </a:prstGeom>
            <a:blipFill rotWithShape="1">
              <a:blip r:embed="rId5"/>
              <a:srcRect/>
              <a:tile tx="0" ty="0" sx="100000" sy="100000" flip="none" algn="tl"/>
            </a:blipFill>
            <a:ln w="25400" cap="flat">
              <a:solidFill>
                <a:srgbClr val="792292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2800"/>
                </a:lnSpc>
                <a:tabLst>
                  <a:tab pos="1066800" algn="l"/>
                </a:tabLst>
                <a:defRPr sz="2400">
                  <a:solidFill>
                    <a:srgbClr val="EBF3FF"/>
                  </a:solidFill>
                </a:defRPr>
              </a:pPr>
              <a:endParaRPr/>
            </a:p>
          </p:txBody>
        </p:sp>
        <p:sp>
          <p:nvSpPr>
            <p:cNvPr id="412" name="Current product"/>
            <p:cNvSpPr txBox="1"/>
            <p:nvPr/>
          </p:nvSpPr>
          <p:spPr>
            <a:xfrm>
              <a:off x="89272" y="110456"/>
              <a:ext cx="1345456" cy="795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lnSpc>
                  <a:spcPts val="2800"/>
                </a:lnSpc>
                <a:tabLst>
                  <a:tab pos="1066800" algn="l"/>
                </a:tabLst>
                <a:defRPr sz="2400">
                  <a:solidFill>
                    <a:srgbClr val="EBF3FF"/>
                  </a:solidFill>
                </a:defRPr>
              </a:lvl1pPr>
            </a:lstStyle>
            <a:p>
              <a:r>
                <a:rPr lang="gu-IN" dirty="0"/>
                <a:t>વર્તમાન ઉત્પાદન</a:t>
              </a:r>
              <a:endParaRPr dirty="0"/>
            </a:p>
          </p:txBody>
        </p:sp>
      </p:grpSp>
      <p:sp>
        <p:nvSpPr>
          <p:cNvPr id="414" name="Line"/>
          <p:cNvSpPr/>
          <p:nvPr/>
        </p:nvSpPr>
        <p:spPr>
          <a:xfrm flipH="1" flipV="1">
            <a:off x="1810627" y="2708142"/>
            <a:ext cx="654094" cy="129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5" name="Line"/>
          <p:cNvSpPr/>
          <p:nvPr/>
        </p:nvSpPr>
        <p:spPr>
          <a:xfrm flipH="1" flipV="1">
            <a:off x="1810627" y="3914642"/>
            <a:ext cx="654094" cy="129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6" name="Line"/>
          <p:cNvSpPr/>
          <p:nvPr/>
        </p:nvSpPr>
        <p:spPr>
          <a:xfrm flipH="1" flipV="1">
            <a:off x="1810627" y="5121142"/>
            <a:ext cx="654094" cy="129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7" name="Line"/>
          <p:cNvSpPr/>
          <p:nvPr/>
        </p:nvSpPr>
        <p:spPr>
          <a:xfrm flipH="1" flipV="1">
            <a:off x="1810627" y="6327642"/>
            <a:ext cx="654094" cy="129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1" animBg="1" advAuto="0"/>
      <p:bldP spid="387" grpId="3" animBg="1" advAuto="0"/>
      <p:bldP spid="392" grpId="2" animBg="1" advAuto="0"/>
      <p:bldP spid="398" grpId="4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print plan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gu-IN" dirty="0"/>
              <a:t>સ્પ્રિન્ટ પ્લાનિંગ</a:t>
            </a:r>
            <a:endParaRPr dirty="0"/>
          </a:p>
        </p:txBody>
      </p:sp>
      <p:sp>
        <p:nvSpPr>
          <p:cNvPr id="420" name="Team selects items from the product backlog they can commit to completing…"/>
          <p:cNvSpPr txBox="1">
            <a:spLocks noGrp="1"/>
          </p:cNvSpPr>
          <p:nvPr>
            <p:ph type="body" sz="half" idx="1"/>
          </p:nvPr>
        </p:nvSpPr>
        <p:spPr>
          <a:xfrm>
            <a:off x="342900" y="1600200"/>
            <a:ext cx="9461500" cy="29845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636763" indent="-382762">
              <a:lnSpc>
                <a:spcPct val="80000"/>
              </a:lnSpc>
              <a:spcBef>
                <a:spcPts val="1400"/>
              </a:spcBef>
              <a:defRPr sz="3100"/>
            </a:pPr>
            <a:r>
              <a:rPr lang="gu-IN" dirty="0"/>
              <a:t>ટીમ ઉત્પાદનના બેકલોગમાંથી આઇટમ્સ પસંદ કરે છે જે તેઓ પૂર્ણ કરવા માટે પ્રતિબદ્ધ કરી શકે છે</a:t>
            </a:r>
          </a:p>
          <a:p>
            <a:pPr marL="1035225" lvl="1" indent="-382762">
              <a:lnSpc>
                <a:spcPct val="80000"/>
              </a:lnSpc>
              <a:spcBef>
                <a:spcPts val="1400"/>
              </a:spcBef>
              <a:defRPr sz="3100"/>
            </a:pPr>
            <a:r>
              <a:rPr lang="gu-IN" dirty="0"/>
              <a:t>સ્પ્રિન્ટ બેકલોગ બનાવવામાં આવે છે</a:t>
            </a:r>
          </a:p>
          <a:p>
            <a:pPr marL="1035225" lvl="1" indent="-382762">
              <a:lnSpc>
                <a:spcPct val="80000"/>
              </a:lnSpc>
              <a:spcBef>
                <a:spcPts val="1400"/>
              </a:spcBef>
              <a:defRPr sz="3100"/>
            </a:pPr>
            <a:r>
              <a:rPr lang="gu-IN" dirty="0"/>
              <a:t>કાર્યો ઓળખી કાઢવામાં આવે છે અને દરેકનો અંદાજ છે (1-16 કલાક)</a:t>
            </a:r>
          </a:p>
          <a:p>
            <a:pPr marL="636763" indent="-382762">
              <a:lnSpc>
                <a:spcPct val="80000"/>
              </a:lnSpc>
              <a:spcBef>
                <a:spcPts val="1400"/>
              </a:spcBef>
              <a:defRPr sz="3100"/>
            </a:pPr>
            <a:r>
              <a:rPr lang="gu-IN" dirty="0"/>
              <a:t>સહયોગથી, સ્ક્રમમાસ્ટર દ્વારા એકલા જ નહીં કરાય</a:t>
            </a:r>
          </a:p>
          <a:p>
            <a:pPr marL="636763" indent="-382762">
              <a:lnSpc>
                <a:spcPct val="80000"/>
              </a:lnSpc>
              <a:spcBef>
                <a:spcPts val="1400"/>
              </a:spcBef>
              <a:defRPr sz="3100"/>
            </a:pPr>
            <a:r>
              <a:rPr lang="gu-IN" dirty="0"/>
              <a:t>ઉચ્ચ-સ્તરની ડિઝાઇન માનવામાં આવે છે</a:t>
            </a:r>
            <a:endParaRPr dirty="0"/>
          </a:p>
        </p:txBody>
      </p:sp>
      <p:sp>
        <p:nvSpPr>
          <p:cNvPr id="421" name="Line"/>
          <p:cNvSpPr/>
          <p:nvPr/>
        </p:nvSpPr>
        <p:spPr>
          <a:xfrm flipH="1" flipV="1">
            <a:off x="4660900" y="5930899"/>
            <a:ext cx="640641" cy="128"/>
          </a:xfrm>
          <a:prstGeom prst="line">
            <a:avLst/>
          </a:prstGeom>
          <a:ln w="50800">
            <a:solidFill>
              <a:srgbClr val="728FBC">
                <a:alpha val="50000"/>
              </a:srgbClr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424" name="As a vacation planner, I want to see photos of the hotels."/>
          <p:cNvGrpSpPr/>
          <p:nvPr/>
        </p:nvGrpSpPr>
        <p:grpSpPr>
          <a:xfrm>
            <a:off x="770464" y="4614333"/>
            <a:ext cx="3898905" cy="2603502"/>
            <a:chOff x="-1" y="0"/>
            <a:chExt cx="3898903" cy="2603501"/>
          </a:xfrm>
        </p:grpSpPr>
        <p:sp>
          <p:nvSpPr>
            <p:cNvPr id="422" name="Rectangle"/>
            <p:cNvSpPr/>
            <p:nvPr/>
          </p:nvSpPr>
          <p:spPr>
            <a:xfrm>
              <a:off x="-1" y="0"/>
              <a:ext cx="3898903" cy="2603501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127000" dist="101600" dir="3120000" rotWithShape="0">
                <a:srgbClr val="000000">
                  <a:alpha val="74999"/>
                </a:srgbClr>
              </a:outerShdw>
            </a:effectLst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>
                <a:lnSpc>
                  <a:spcPct val="90000"/>
                </a:lnSpc>
                <a:tabLst>
                  <a:tab pos="457200" algn="l"/>
                </a:tabLst>
                <a:defRPr spc="-64"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423" name="As a vacation planner, I want to see photos of the hotels."/>
            <p:cNvSpPr txBox="1"/>
            <p:nvPr/>
          </p:nvSpPr>
          <p:spPr>
            <a:xfrm>
              <a:off x="-1" y="0"/>
              <a:ext cx="3898903" cy="16373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52400" tIns="152400" rIns="152400" bIns="152400" numCol="1" anchor="t">
              <a:spAutoFit/>
            </a:bodyPr>
            <a:lstStyle>
              <a:lvl1pPr algn="l">
                <a:lnSpc>
                  <a:spcPct val="90000"/>
                </a:lnSpc>
                <a:tabLst>
                  <a:tab pos="457200" algn="l"/>
                </a:tabLst>
                <a:defRPr spc="-64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rPr lang="gu-IN" dirty="0"/>
                <a:t>વેકેશન પ્લાનર તરીકે, હું હોટલના ફોટા જોવા માંગુ છું.</a:t>
              </a:r>
              <a:endParaRPr dirty="0"/>
            </a:p>
          </p:txBody>
        </p:sp>
      </p:grpSp>
      <p:grpSp>
        <p:nvGrpSpPr>
          <p:cNvPr id="427" name="Group"/>
          <p:cNvGrpSpPr/>
          <p:nvPr/>
        </p:nvGrpSpPr>
        <p:grpSpPr>
          <a:xfrm>
            <a:off x="5308600" y="4787900"/>
            <a:ext cx="4521200" cy="2286000"/>
            <a:chOff x="0" y="0"/>
            <a:chExt cx="4521200" cy="2286000"/>
          </a:xfrm>
        </p:grpSpPr>
        <p:sp>
          <p:nvSpPr>
            <p:cNvPr id="425" name="Rounded Rectangle"/>
            <p:cNvSpPr/>
            <p:nvPr/>
          </p:nvSpPr>
          <p:spPr>
            <a:xfrm>
              <a:off x="0" y="0"/>
              <a:ext cx="4521200" cy="2286000"/>
            </a:xfrm>
            <a:prstGeom prst="roundRect">
              <a:avLst>
                <a:gd name="adj" fmla="val 13333"/>
              </a:avLst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05192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6" name="Code the middle tier (8 hours)…"/>
            <p:cNvSpPr txBox="1"/>
            <p:nvPr/>
          </p:nvSpPr>
          <p:spPr>
            <a:xfrm>
              <a:off x="63982" y="76199"/>
              <a:ext cx="4381502" cy="20903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algn="l">
                <a:lnSpc>
                  <a:spcPts val="3100"/>
                </a:lnSpc>
                <a:tabLst>
                  <a:tab pos="1066800" algn="l"/>
                </a:tabLst>
                <a:defRPr sz="2600">
                  <a:solidFill>
                    <a:srgbClr val="FFFFFF"/>
                  </a:solidFill>
                </a:defRPr>
              </a:pPr>
              <a:r>
                <a:rPr lang="gu-IN" dirty="0"/>
                <a:t>મધ્યમ સ્તરનો કોડ (8 કલાક)</a:t>
              </a:r>
            </a:p>
            <a:p>
              <a:pPr algn="l">
                <a:lnSpc>
                  <a:spcPts val="3100"/>
                </a:lnSpc>
                <a:tabLst>
                  <a:tab pos="1066800" algn="l"/>
                </a:tabLst>
                <a:defRPr sz="2600">
                  <a:solidFill>
                    <a:srgbClr val="FFFFFF"/>
                  </a:solidFill>
                </a:defRPr>
              </a:pPr>
              <a:r>
                <a:rPr lang="gu-IN" dirty="0"/>
                <a:t>વપરાશકર્તા ઈન્ટરફેસ કોડ (4)</a:t>
              </a:r>
            </a:p>
            <a:p>
              <a:pPr algn="l">
                <a:lnSpc>
                  <a:spcPts val="3100"/>
                </a:lnSpc>
                <a:tabLst>
                  <a:tab pos="1066800" algn="l"/>
                </a:tabLst>
                <a:defRPr sz="2600">
                  <a:solidFill>
                    <a:srgbClr val="FFFFFF"/>
                  </a:solidFill>
                </a:defRPr>
              </a:pPr>
              <a:r>
                <a:rPr lang="gu-IN" dirty="0"/>
                <a:t>પરીક્ષણ ફિક્સર લખો (4)</a:t>
              </a:r>
            </a:p>
            <a:p>
              <a:pPr algn="l">
                <a:lnSpc>
                  <a:spcPts val="3100"/>
                </a:lnSpc>
                <a:tabLst>
                  <a:tab pos="1066800" algn="l"/>
                </a:tabLst>
                <a:defRPr sz="2600">
                  <a:solidFill>
                    <a:srgbClr val="FFFFFF"/>
                  </a:solidFill>
                </a:defRPr>
              </a:pPr>
              <a:r>
                <a:rPr lang="gu-IN" dirty="0"/>
                <a:t>એફઓઓ</a:t>
              </a:r>
              <a:r>
                <a:rPr lang="en-US" dirty="0"/>
                <a:t> (Foo) </a:t>
              </a:r>
              <a:r>
                <a:rPr lang="gu-IN" dirty="0"/>
                <a:t>વર્ગ કોડ (6)</a:t>
              </a:r>
            </a:p>
            <a:p>
              <a:pPr algn="l">
                <a:lnSpc>
                  <a:spcPts val="3100"/>
                </a:lnSpc>
                <a:tabLst>
                  <a:tab pos="1066800" algn="l"/>
                </a:tabLst>
                <a:defRPr sz="2600">
                  <a:solidFill>
                    <a:srgbClr val="FFFFFF"/>
                  </a:solidFill>
                </a:defRPr>
              </a:pPr>
              <a:r>
                <a:rPr lang="gu-IN" dirty="0"/>
                <a:t>પ્રદર્શન પરીક્ષણો અપડેટ કરો (4)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he daily scru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gu-IN" dirty="0"/>
              <a:t>દૈનિક સ્ક્રમ</a:t>
            </a:r>
            <a:endParaRPr dirty="0"/>
          </a:p>
        </p:txBody>
      </p:sp>
      <p:sp>
        <p:nvSpPr>
          <p:cNvPr id="430" name="Parameters…"/>
          <p:cNvSpPr txBox="1">
            <a:spLocks noGrp="1"/>
          </p:cNvSpPr>
          <p:nvPr>
            <p:ph type="body" idx="1"/>
          </p:nvPr>
        </p:nvSpPr>
        <p:spPr>
          <a:xfrm>
            <a:off x="342900" y="1600200"/>
            <a:ext cx="9461500" cy="54737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gu-IN" dirty="0"/>
              <a:t>પરિમાણો</a:t>
            </a:r>
            <a:endParaRPr lang="en-US" dirty="0"/>
          </a:p>
          <a:p>
            <a:pPr lvl="1"/>
            <a:r>
              <a:rPr lang="gu-IN" dirty="0"/>
              <a:t>દૈનિક</a:t>
            </a:r>
            <a:endParaRPr lang="en-US" dirty="0"/>
          </a:p>
          <a:p>
            <a:pPr lvl="1"/>
            <a:r>
              <a:rPr lang="gu-IN" dirty="0"/>
              <a:t>15 મિનિટ</a:t>
            </a:r>
            <a:endParaRPr lang="en-US" dirty="0"/>
          </a:p>
          <a:p>
            <a:pPr lvl="1"/>
            <a:r>
              <a:rPr lang="gu-IN" dirty="0"/>
              <a:t>ઉભા રહો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gu-IN" dirty="0"/>
              <a:t>સમસ્યા હલ કરવા માટે નહીં</a:t>
            </a:r>
          </a:p>
          <a:p>
            <a:pPr lvl="1">
              <a:lnSpc>
                <a:spcPct val="90000"/>
              </a:lnSpc>
              <a:spcBef>
                <a:spcPts val="1500"/>
              </a:spcBef>
            </a:pPr>
            <a:r>
              <a:rPr lang="gu-IN" dirty="0"/>
              <a:t>આખી દુનિયાને આમંત્રણ આપવામાં આવ્યું છે</a:t>
            </a:r>
          </a:p>
          <a:p>
            <a:pPr lvl="1">
              <a:lnSpc>
                <a:spcPct val="90000"/>
              </a:lnSpc>
              <a:spcBef>
                <a:spcPts val="1500"/>
              </a:spcBef>
            </a:pPr>
            <a:r>
              <a:rPr lang="gu-IN" dirty="0"/>
              <a:t>ફક્ત ટીમના સભ્યો, સ્ક્રમમાસ્ટર, ઉત્પાદનના માલિક, જ વાત કરી શકે છે</a:t>
            </a:r>
            <a:endParaRPr lang="en-US" dirty="0"/>
          </a:p>
          <a:p>
            <a:pPr lvl="1">
              <a:lnSpc>
                <a:spcPct val="90000"/>
              </a:lnSpc>
              <a:spcBef>
                <a:spcPts val="1500"/>
              </a:spcBef>
            </a:pPr>
            <a:r>
              <a:rPr lang="gu-IN" dirty="0"/>
              <a:t>અન્ય બિનજરૂરી મીટિંગ્સ ટાળવામાં મદદ કરે છે</a:t>
            </a:r>
            <a:endParaRPr lang="en-US" dirty="0"/>
          </a:p>
        </p:txBody>
      </p:sp>
      <p:pic>
        <p:nvPicPr>
          <p:cNvPr id="431" name="rude chickens.jpg" descr="rude chickens.jpg"/>
          <p:cNvPicPr>
            <a:picLocks noChangeAspect="1"/>
          </p:cNvPicPr>
          <p:nvPr/>
        </p:nvPicPr>
        <p:blipFill>
          <a:blip r:embed="rId2"/>
          <a:srcRect l="5419" t="13141" r="2413" b="7811"/>
          <a:stretch>
            <a:fillRect/>
          </a:stretch>
        </p:blipFill>
        <p:spPr>
          <a:xfrm>
            <a:off x="4259962" y="703705"/>
            <a:ext cx="5089129" cy="3057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138" y="0"/>
                </a:moveTo>
                <a:lnTo>
                  <a:pt x="13937" y="67"/>
                </a:lnTo>
                <a:lnTo>
                  <a:pt x="13813" y="123"/>
                </a:lnTo>
                <a:lnTo>
                  <a:pt x="13686" y="154"/>
                </a:lnTo>
                <a:lnTo>
                  <a:pt x="13604" y="264"/>
                </a:lnTo>
                <a:lnTo>
                  <a:pt x="13562" y="345"/>
                </a:lnTo>
                <a:lnTo>
                  <a:pt x="13481" y="303"/>
                </a:lnTo>
                <a:lnTo>
                  <a:pt x="13373" y="280"/>
                </a:lnTo>
                <a:lnTo>
                  <a:pt x="13226" y="373"/>
                </a:lnTo>
                <a:lnTo>
                  <a:pt x="13036" y="589"/>
                </a:lnTo>
                <a:lnTo>
                  <a:pt x="12799" y="934"/>
                </a:lnTo>
                <a:lnTo>
                  <a:pt x="12546" y="1413"/>
                </a:lnTo>
                <a:lnTo>
                  <a:pt x="12317" y="2072"/>
                </a:lnTo>
                <a:lnTo>
                  <a:pt x="12231" y="2380"/>
                </a:lnTo>
                <a:lnTo>
                  <a:pt x="12153" y="2683"/>
                </a:lnTo>
                <a:lnTo>
                  <a:pt x="12096" y="2941"/>
                </a:lnTo>
                <a:lnTo>
                  <a:pt x="12066" y="3120"/>
                </a:lnTo>
                <a:lnTo>
                  <a:pt x="12019" y="3440"/>
                </a:lnTo>
                <a:lnTo>
                  <a:pt x="11951" y="3757"/>
                </a:lnTo>
                <a:lnTo>
                  <a:pt x="11897" y="3933"/>
                </a:lnTo>
                <a:lnTo>
                  <a:pt x="11830" y="4054"/>
                </a:lnTo>
                <a:lnTo>
                  <a:pt x="11722" y="4157"/>
                </a:lnTo>
                <a:lnTo>
                  <a:pt x="11552" y="4270"/>
                </a:lnTo>
                <a:lnTo>
                  <a:pt x="11390" y="4382"/>
                </a:lnTo>
                <a:lnTo>
                  <a:pt x="11274" y="4488"/>
                </a:lnTo>
                <a:lnTo>
                  <a:pt x="11188" y="4612"/>
                </a:lnTo>
                <a:lnTo>
                  <a:pt x="11114" y="4766"/>
                </a:lnTo>
                <a:lnTo>
                  <a:pt x="11022" y="4979"/>
                </a:lnTo>
                <a:lnTo>
                  <a:pt x="10964" y="5069"/>
                </a:lnTo>
                <a:lnTo>
                  <a:pt x="10861" y="4993"/>
                </a:lnTo>
                <a:lnTo>
                  <a:pt x="10740" y="4811"/>
                </a:lnTo>
                <a:lnTo>
                  <a:pt x="10631" y="4575"/>
                </a:lnTo>
                <a:lnTo>
                  <a:pt x="10565" y="4340"/>
                </a:lnTo>
                <a:lnTo>
                  <a:pt x="10457" y="3992"/>
                </a:lnTo>
                <a:lnTo>
                  <a:pt x="10252" y="3600"/>
                </a:lnTo>
                <a:lnTo>
                  <a:pt x="9975" y="3207"/>
                </a:lnTo>
                <a:lnTo>
                  <a:pt x="9660" y="2862"/>
                </a:lnTo>
                <a:lnTo>
                  <a:pt x="9536" y="2747"/>
                </a:lnTo>
                <a:lnTo>
                  <a:pt x="9426" y="2652"/>
                </a:lnTo>
                <a:lnTo>
                  <a:pt x="9345" y="2582"/>
                </a:lnTo>
                <a:lnTo>
                  <a:pt x="9302" y="2554"/>
                </a:lnTo>
                <a:lnTo>
                  <a:pt x="9150" y="2501"/>
                </a:lnTo>
                <a:lnTo>
                  <a:pt x="8997" y="2461"/>
                </a:lnTo>
                <a:lnTo>
                  <a:pt x="8817" y="2436"/>
                </a:lnTo>
                <a:lnTo>
                  <a:pt x="8577" y="2417"/>
                </a:lnTo>
                <a:lnTo>
                  <a:pt x="8080" y="2425"/>
                </a:lnTo>
                <a:lnTo>
                  <a:pt x="7626" y="2506"/>
                </a:lnTo>
                <a:lnTo>
                  <a:pt x="7270" y="2641"/>
                </a:lnTo>
                <a:lnTo>
                  <a:pt x="7076" y="2817"/>
                </a:lnTo>
                <a:lnTo>
                  <a:pt x="7004" y="2890"/>
                </a:lnTo>
                <a:lnTo>
                  <a:pt x="6905" y="2924"/>
                </a:lnTo>
                <a:lnTo>
                  <a:pt x="6785" y="2966"/>
                </a:lnTo>
                <a:lnTo>
                  <a:pt x="6660" y="3070"/>
                </a:lnTo>
                <a:lnTo>
                  <a:pt x="6532" y="3190"/>
                </a:lnTo>
                <a:lnTo>
                  <a:pt x="6401" y="3272"/>
                </a:lnTo>
                <a:lnTo>
                  <a:pt x="6315" y="3330"/>
                </a:lnTo>
                <a:lnTo>
                  <a:pt x="6297" y="3400"/>
                </a:lnTo>
                <a:lnTo>
                  <a:pt x="6266" y="3541"/>
                </a:lnTo>
                <a:lnTo>
                  <a:pt x="6157" y="3765"/>
                </a:lnTo>
                <a:lnTo>
                  <a:pt x="6029" y="4020"/>
                </a:lnTo>
                <a:lnTo>
                  <a:pt x="5956" y="4225"/>
                </a:lnTo>
                <a:lnTo>
                  <a:pt x="5911" y="4382"/>
                </a:lnTo>
                <a:lnTo>
                  <a:pt x="5842" y="4525"/>
                </a:lnTo>
                <a:lnTo>
                  <a:pt x="5771" y="4763"/>
                </a:lnTo>
                <a:lnTo>
                  <a:pt x="5724" y="5200"/>
                </a:lnTo>
                <a:lnTo>
                  <a:pt x="5673" y="5739"/>
                </a:lnTo>
                <a:lnTo>
                  <a:pt x="5596" y="6221"/>
                </a:lnTo>
                <a:lnTo>
                  <a:pt x="5493" y="6633"/>
                </a:lnTo>
                <a:lnTo>
                  <a:pt x="5372" y="6958"/>
                </a:lnTo>
                <a:lnTo>
                  <a:pt x="5254" y="7236"/>
                </a:lnTo>
                <a:lnTo>
                  <a:pt x="5180" y="7465"/>
                </a:lnTo>
                <a:lnTo>
                  <a:pt x="5144" y="7575"/>
                </a:lnTo>
                <a:lnTo>
                  <a:pt x="5079" y="7642"/>
                </a:lnTo>
                <a:lnTo>
                  <a:pt x="4954" y="7681"/>
                </a:lnTo>
                <a:lnTo>
                  <a:pt x="4737" y="7715"/>
                </a:lnTo>
                <a:lnTo>
                  <a:pt x="4129" y="7911"/>
                </a:lnTo>
                <a:lnTo>
                  <a:pt x="3574" y="8360"/>
                </a:lnTo>
                <a:lnTo>
                  <a:pt x="3327" y="8573"/>
                </a:lnTo>
                <a:lnTo>
                  <a:pt x="3091" y="8648"/>
                </a:lnTo>
                <a:lnTo>
                  <a:pt x="2769" y="8741"/>
                </a:lnTo>
                <a:lnTo>
                  <a:pt x="2586" y="8918"/>
                </a:lnTo>
                <a:lnTo>
                  <a:pt x="2582" y="9161"/>
                </a:lnTo>
                <a:lnTo>
                  <a:pt x="2682" y="9405"/>
                </a:lnTo>
                <a:lnTo>
                  <a:pt x="2731" y="9506"/>
                </a:lnTo>
                <a:lnTo>
                  <a:pt x="2719" y="9618"/>
                </a:lnTo>
                <a:lnTo>
                  <a:pt x="2648" y="9739"/>
                </a:lnTo>
                <a:lnTo>
                  <a:pt x="2518" y="9871"/>
                </a:lnTo>
                <a:lnTo>
                  <a:pt x="2414" y="9966"/>
                </a:lnTo>
                <a:lnTo>
                  <a:pt x="2266" y="10106"/>
                </a:lnTo>
                <a:lnTo>
                  <a:pt x="2094" y="10272"/>
                </a:lnTo>
                <a:lnTo>
                  <a:pt x="1917" y="10445"/>
                </a:lnTo>
                <a:lnTo>
                  <a:pt x="1740" y="10619"/>
                </a:lnTo>
                <a:lnTo>
                  <a:pt x="1570" y="10785"/>
                </a:lnTo>
                <a:lnTo>
                  <a:pt x="1423" y="10919"/>
                </a:lnTo>
                <a:lnTo>
                  <a:pt x="1321" y="11012"/>
                </a:lnTo>
                <a:lnTo>
                  <a:pt x="1213" y="11104"/>
                </a:lnTo>
                <a:lnTo>
                  <a:pt x="1051" y="11250"/>
                </a:lnTo>
                <a:lnTo>
                  <a:pt x="859" y="11424"/>
                </a:lnTo>
                <a:lnTo>
                  <a:pt x="657" y="11609"/>
                </a:lnTo>
                <a:lnTo>
                  <a:pt x="463" y="11783"/>
                </a:lnTo>
                <a:lnTo>
                  <a:pt x="295" y="11926"/>
                </a:lnTo>
                <a:lnTo>
                  <a:pt x="167" y="12024"/>
                </a:lnTo>
                <a:lnTo>
                  <a:pt x="101" y="12057"/>
                </a:lnTo>
                <a:lnTo>
                  <a:pt x="47" y="12113"/>
                </a:lnTo>
                <a:lnTo>
                  <a:pt x="10" y="12245"/>
                </a:lnTo>
                <a:lnTo>
                  <a:pt x="0" y="12408"/>
                </a:lnTo>
                <a:lnTo>
                  <a:pt x="24" y="12548"/>
                </a:lnTo>
                <a:lnTo>
                  <a:pt x="108" y="12744"/>
                </a:lnTo>
                <a:lnTo>
                  <a:pt x="212" y="12946"/>
                </a:lnTo>
                <a:lnTo>
                  <a:pt x="308" y="13106"/>
                </a:lnTo>
                <a:lnTo>
                  <a:pt x="367" y="13170"/>
                </a:lnTo>
                <a:lnTo>
                  <a:pt x="426" y="13134"/>
                </a:lnTo>
                <a:lnTo>
                  <a:pt x="551" y="13041"/>
                </a:lnTo>
                <a:lnTo>
                  <a:pt x="726" y="12901"/>
                </a:lnTo>
                <a:lnTo>
                  <a:pt x="932" y="12730"/>
                </a:lnTo>
                <a:lnTo>
                  <a:pt x="1198" y="12514"/>
                </a:lnTo>
                <a:lnTo>
                  <a:pt x="1369" y="12394"/>
                </a:lnTo>
                <a:lnTo>
                  <a:pt x="1477" y="12352"/>
                </a:lnTo>
                <a:lnTo>
                  <a:pt x="1546" y="12377"/>
                </a:lnTo>
                <a:lnTo>
                  <a:pt x="1615" y="12458"/>
                </a:lnTo>
                <a:lnTo>
                  <a:pt x="1647" y="12537"/>
                </a:lnTo>
                <a:lnTo>
                  <a:pt x="1669" y="12713"/>
                </a:lnTo>
                <a:lnTo>
                  <a:pt x="1723" y="12893"/>
                </a:lnTo>
                <a:lnTo>
                  <a:pt x="1760" y="12977"/>
                </a:lnTo>
                <a:lnTo>
                  <a:pt x="1811" y="12994"/>
                </a:lnTo>
                <a:lnTo>
                  <a:pt x="1903" y="12932"/>
                </a:lnTo>
                <a:lnTo>
                  <a:pt x="2072" y="12783"/>
                </a:lnTo>
                <a:lnTo>
                  <a:pt x="2276" y="12621"/>
                </a:lnTo>
                <a:lnTo>
                  <a:pt x="2441" y="12562"/>
                </a:lnTo>
                <a:lnTo>
                  <a:pt x="2609" y="12601"/>
                </a:lnTo>
                <a:lnTo>
                  <a:pt x="2827" y="12741"/>
                </a:lnTo>
                <a:lnTo>
                  <a:pt x="2997" y="12867"/>
                </a:lnTo>
                <a:lnTo>
                  <a:pt x="3157" y="12985"/>
                </a:lnTo>
                <a:lnTo>
                  <a:pt x="3266" y="13086"/>
                </a:lnTo>
                <a:lnTo>
                  <a:pt x="3312" y="13176"/>
                </a:lnTo>
                <a:lnTo>
                  <a:pt x="3337" y="13246"/>
                </a:lnTo>
                <a:lnTo>
                  <a:pt x="3396" y="13305"/>
                </a:lnTo>
                <a:lnTo>
                  <a:pt x="3489" y="13383"/>
                </a:lnTo>
                <a:lnTo>
                  <a:pt x="3593" y="13501"/>
                </a:lnTo>
                <a:lnTo>
                  <a:pt x="3699" y="13605"/>
                </a:lnTo>
                <a:lnTo>
                  <a:pt x="3793" y="13647"/>
                </a:lnTo>
                <a:lnTo>
                  <a:pt x="3905" y="13537"/>
                </a:lnTo>
                <a:lnTo>
                  <a:pt x="4043" y="13288"/>
                </a:lnTo>
                <a:lnTo>
                  <a:pt x="4157" y="13008"/>
                </a:lnTo>
                <a:lnTo>
                  <a:pt x="4189" y="12817"/>
                </a:lnTo>
                <a:lnTo>
                  <a:pt x="4211" y="12694"/>
                </a:lnTo>
                <a:lnTo>
                  <a:pt x="4295" y="12542"/>
                </a:lnTo>
                <a:lnTo>
                  <a:pt x="4418" y="12416"/>
                </a:lnTo>
                <a:lnTo>
                  <a:pt x="4514" y="12509"/>
                </a:lnTo>
                <a:lnTo>
                  <a:pt x="4570" y="12635"/>
                </a:lnTo>
                <a:lnTo>
                  <a:pt x="4580" y="12750"/>
                </a:lnTo>
                <a:lnTo>
                  <a:pt x="4595" y="12848"/>
                </a:lnTo>
                <a:lnTo>
                  <a:pt x="4678" y="12935"/>
                </a:lnTo>
                <a:lnTo>
                  <a:pt x="4774" y="13030"/>
                </a:lnTo>
                <a:lnTo>
                  <a:pt x="4725" y="13207"/>
                </a:lnTo>
                <a:lnTo>
                  <a:pt x="4669" y="13417"/>
                </a:lnTo>
                <a:lnTo>
                  <a:pt x="4647" y="13678"/>
                </a:lnTo>
                <a:lnTo>
                  <a:pt x="4661" y="14008"/>
                </a:lnTo>
                <a:lnTo>
                  <a:pt x="4710" y="14423"/>
                </a:lnTo>
                <a:lnTo>
                  <a:pt x="4760" y="14718"/>
                </a:lnTo>
                <a:lnTo>
                  <a:pt x="4836" y="14956"/>
                </a:lnTo>
                <a:lnTo>
                  <a:pt x="4979" y="15236"/>
                </a:lnTo>
                <a:lnTo>
                  <a:pt x="5234" y="15654"/>
                </a:lnTo>
                <a:lnTo>
                  <a:pt x="5471" y="16049"/>
                </a:lnTo>
                <a:lnTo>
                  <a:pt x="5624" y="16341"/>
                </a:lnTo>
                <a:lnTo>
                  <a:pt x="5722" y="16593"/>
                </a:lnTo>
                <a:lnTo>
                  <a:pt x="5793" y="16862"/>
                </a:lnTo>
                <a:lnTo>
                  <a:pt x="5850" y="17145"/>
                </a:lnTo>
                <a:lnTo>
                  <a:pt x="5874" y="17356"/>
                </a:lnTo>
                <a:lnTo>
                  <a:pt x="5864" y="17591"/>
                </a:lnTo>
                <a:lnTo>
                  <a:pt x="5827" y="17939"/>
                </a:lnTo>
                <a:lnTo>
                  <a:pt x="5731" y="18528"/>
                </a:lnTo>
                <a:lnTo>
                  <a:pt x="5596" y="19074"/>
                </a:lnTo>
                <a:lnTo>
                  <a:pt x="5427" y="19551"/>
                </a:lnTo>
                <a:lnTo>
                  <a:pt x="5232" y="19935"/>
                </a:lnTo>
                <a:lnTo>
                  <a:pt x="4966" y="20336"/>
                </a:lnTo>
                <a:lnTo>
                  <a:pt x="4730" y="20591"/>
                </a:lnTo>
                <a:lnTo>
                  <a:pt x="4447" y="20765"/>
                </a:lnTo>
                <a:lnTo>
                  <a:pt x="4368" y="20795"/>
                </a:lnTo>
                <a:lnTo>
                  <a:pt x="4370" y="20899"/>
                </a:lnTo>
                <a:lnTo>
                  <a:pt x="4220" y="20955"/>
                </a:lnTo>
                <a:lnTo>
                  <a:pt x="4110" y="20978"/>
                </a:lnTo>
                <a:lnTo>
                  <a:pt x="4056" y="21034"/>
                </a:lnTo>
                <a:lnTo>
                  <a:pt x="4061" y="21109"/>
                </a:lnTo>
                <a:lnTo>
                  <a:pt x="4132" y="21182"/>
                </a:lnTo>
                <a:lnTo>
                  <a:pt x="4297" y="21250"/>
                </a:lnTo>
                <a:lnTo>
                  <a:pt x="4503" y="21289"/>
                </a:lnTo>
                <a:lnTo>
                  <a:pt x="4683" y="21294"/>
                </a:lnTo>
                <a:lnTo>
                  <a:pt x="4772" y="21261"/>
                </a:lnTo>
                <a:lnTo>
                  <a:pt x="4813" y="21236"/>
                </a:lnTo>
                <a:lnTo>
                  <a:pt x="4902" y="21213"/>
                </a:lnTo>
                <a:lnTo>
                  <a:pt x="5028" y="21199"/>
                </a:lnTo>
                <a:lnTo>
                  <a:pt x="5178" y="21194"/>
                </a:lnTo>
                <a:lnTo>
                  <a:pt x="5390" y="21196"/>
                </a:lnTo>
                <a:lnTo>
                  <a:pt x="5510" y="21222"/>
                </a:lnTo>
                <a:lnTo>
                  <a:pt x="5569" y="21280"/>
                </a:lnTo>
                <a:lnTo>
                  <a:pt x="5603" y="21393"/>
                </a:lnTo>
                <a:lnTo>
                  <a:pt x="5660" y="21536"/>
                </a:lnTo>
                <a:lnTo>
                  <a:pt x="5734" y="21600"/>
                </a:lnTo>
                <a:lnTo>
                  <a:pt x="5975" y="21578"/>
                </a:lnTo>
                <a:lnTo>
                  <a:pt x="6131" y="21463"/>
                </a:lnTo>
                <a:lnTo>
                  <a:pt x="6201" y="21384"/>
                </a:lnTo>
                <a:lnTo>
                  <a:pt x="6258" y="21351"/>
                </a:lnTo>
                <a:lnTo>
                  <a:pt x="6364" y="21238"/>
                </a:lnTo>
                <a:lnTo>
                  <a:pt x="6426" y="21185"/>
                </a:lnTo>
                <a:lnTo>
                  <a:pt x="6566" y="21143"/>
                </a:lnTo>
                <a:lnTo>
                  <a:pt x="6800" y="21112"/>
                </a:lnTo>
                <a:lnTo>
                  <a:pt x="7144" y="21084"/>
                </a:lnTo>
                <a:lnTo>
                  <a:pt x="7415" y="21070"/>
                </a:lnTo>
                <a:lnTo>
                  <a:pt x="7621" y="21056"/>
                </a:lnTo>
                <a:lnTo>
                  <a:pt x="7770" y="21042"/>
                </a:lnTo>
                <a:lnTo>
                  <a:pt x="7873" y="21031"/>
                </a:lnTo>
                <a:lnTo>
                  <a:pt x="7937" y="21014"/>
                </a:lnTo>
                <a:lnTo>
                  <a:pt x="7989" y="20944"/>
                </a:lnTo>
                <a:lnTo>
                  <a:pt x="7947" y="20829"/>
                </a:lnTo>
                <a:lnTo>
                  <a:pt x="7828" y="20725"/>
                </a:lnTo>
                <a:lnTo>
                  <a:pt x="7649" y="20641"/>
                </a:lnTo>
                <a:lnTo>
                  <a:pt x="7425" y="20588"/>
                </a:lnTo>
                <a:lnTo>
                  <a:pt x="7199" y="20538"/>
                </a:lnTo>
                <a:lnTo>
                  <a:pt x="7076" y="20479"/>
                </a:lnTo>
                <a:lnTo>
                  <a:pt x="7001" y="20403"/>
                </a:lnTo>
                <a:lnTo>
                  <a:pt x="6920" y="20316"/>
                </a:lnTo>
                <a:lnTo>
                  <a:pt x="6891" y="20210"/>
                </a:lnTo>
                <a:lnTo>
                  <a:pt x="6829" y="20061"/>
                </a:lnTo>
                <a:lnTo>
                  <a:pt x="6676" y="19848"/>
                </a:lnTo>
                <a:lnTo>
                  <a:pt x="6473" y="19582"/>
                </a:lnTo>
                <a:lnTo>
                  <a:pt x="6364" y="19326"/>
                </a:lnTo>
                <a:lnTo>
                  <a:pt x="6325" y="18996"/>
                </a:lnTo>
                <a:lnTo>
                  <a:pt x="6330" y="18494"/>
                </a:lnTo>
                <a:lnTo>
                  <a:pt x="6349" y="18101"/>
                </a:lnTo>
                <a:lnTo>
                  <a:pt x="6382" y="17801"/>
                </a:lnTo>
                <a:lnTo>
                  <a:pt x="6441" y="17518"/>
                </a:lnTo>
                <a:lnTo>
                  <a:pt x="6539" y="17171"/>
                </a:lnTo>
                <a:lnTo>
                  <a:pt x="6687" y="16719"/>
                </a:lnTo>
                <a:lnTo>
                  <a:pt x="6800" y="16492"/>
                </a:lnTo>
                <a:lnTo>
                  <a:pt x="6903" y="16461"/>
                </a:lnTo>
                <a:lnTo>
                  <a:pt x="7021" y="16599"/>
                </a:lnTo>
                <a:lnTo>
                  <a:pt x="7184" y="16773"/>
                </a:lnTo>
                <a:lnTo>
                  <a:pt x="7393" y="16888"/>
                </a:lnTo>
                <a:lnTo>
                  <a:pt x="7545" y="16930"/>
                </a:lnTo>
                <a:lnTo>
                  <a:pt x="7693" y="16941"/>
                </a:lnTo>
                <a:lnTo>
                  <a:pt x="7870" y="16924"/>
                </a:lnTo>
                <a:lnTo>
                  <a:pt x="8107" y="16874"/>
                </a:lnTo>
                <a:lnTo>
                  <a:pt x="8244" y="16876"/>
                </a:lnTo>
                <a:lnTo>
                  <a:pt x="8370" y="16924"/>
                </a:lnTo>
                <a:lnTo>
                  <a:pt x="8496" y="16980"/>
                </a:lnTo>
                <a:lnTo>
                  <a:pt x="8648" y="17005"/>
                </a:lnTo>
                <a:lnTo>
                  <a:pt x="8791" y="16997"/>
                </a:lnTo>
                <a:lnTo>
                  <a:pt x="8886" y="16955"/>
                </a:lnTo>
                <a:lnTo>
                  <a:pt x="9012" y="16952"/>
                </a:lnTo>
                <a:lnTo>
                  <a:pt x="9088" y="16910"/>
                </a:lnTo>
                <a:lnTo>
                  <a:pt x="9111" y="16831"/>
                </a:lnTo>
                <a:lnTo>
                  <a:pt x="9170" y="16767"/>
                </a:lnTo>
                <a:lnTo>
                  <a:pt x="9276" y="16674"/>
                </a:lnTo>
                <a:lnTo>
                  <a:pt x="9413" y="16517"/>
                </a:lnTo>
                <a:lnTo>
                  <a:pt x="9571" y="16318"/>
                </a:lnTo>
                <a:lnTo>
                  <a:pt x="9687" y="16551"/>
                </a:lnTo>
                <a:lnTo>
                  <a:pt x="9787" y="16820"/>
                </a:lnTo>
                <a:lnTo>
                  <a:pt x="9868" y="17187"/>
                </a:lnTo>
                <a:lnTo>
                  <a:pt x="9930" y="17639"/>
                </a:lnTo>
                <a:lnTo>
                  <a:pt x="9970" y="18174"/>
                </a:lnTo>
                <a:lnTo>
                  <a:pt x="9972" y="18662"/>
                </a:lnTo>
                <a:lnTo>
                  <a:pt x="9920" y="19071"/>
                </a:lnTo>
                <a:lnTo>
                  <a:pt x="9807" y="19433"/>
                </a:lnTo>
                <a:lnTo>
                  <a:pt x="9627" y="19769"/>
                </a:lnTo>
                <a:lnTo>
                  <a:pt x="9462" y="19971"/>
                </a:lnTo>
                <a:lnTo>
                  <a:pt x="9477" y="20086"/>
                </a:lnTo>
                <a:lnTo>
                  <a:pt x="9371" y="20176"/>
                </a:lnTo>
                <a:lnTo>
                  <a:pt x="9175" y="20271"/>
                </a:lnTo>
                <a:lnTo>
                  <a:pt x="8896" y="20369"/>
                </a:lnTo>
                <a:lnTo>
                  <a:pt x="8653" y="20465"/>
                </a:lnTo>
                <a:lnTo>
                  <a:pt x="8466" y="20588"/>
                </a:lnTo>
                <a:lnTo>
                  <a:pt x="8342" y="20734"/>
                </a:lnTo>
                <a:lnTo>
                  <a:pt x="8288" y="20885"/>
                </a:lnTo>
                <a:lnTo>
                  <a:pt x="8286" y="20896"/>
                </a:lnTo>
                <a:lnTo>
                  <a:pt x="8310" y="20989"/>
                </a:lnTo>
                <a:lnTo>
                  <a:pt x="8429" y="21017"/>
                </a:lnTo>
                <a:lnTo>
                  <a:pt x="8668" y="21028"/>
                </a:lnTo>
                <a:lnTo>
                  <a:pt x="8921" y="21045"/>
                </a:lnTo>
                <a:lnTo>
                  <a:pt x="9177" y="21070"/>
                </a:lnTo>
                <a:lnTo>
                  <a:pt x="9423" y="21098"/>
                </a:lnTo>
                <a:lnTo>
                  <a:pt x="9647" y="21132"/>
                </a:lnTo>
                <a:lnTo>
                  <a:pt x="9836" y="21165"/>
                </a:lnTo>
                <a:lnTo>
                  <a:pt x="9977" y="21199"/>
                </a:lnTo>
                <a:lnTo>
                  <a:pt x="10058" y="21233"/>
                </a:lnTo>
                <a:lnTo>
                  <a:pt x="10201" y="21264"/>
                </a:lnTo>
                <a:lnTo>
                  <a:pt x="10425" y="21250"/>
                </a:lnTo>
                <a:lnTo>
                  <a:pt x="10675" y="21238"/>
                </a:lnTo>
                <a:lnTo>
                  <a:pt x="10877" y="21272"/>
                </a:lnTo>
                <a:lnTo>
                  <a:pt x="11005" y="21297"/>
                </a:lnTo>
                <a:lnTo>
                  <a:pt x="11072" y="21264"/>
                </a:lnTo>
                <a:lnTo>
                  <a:pt x="11155" y="21247"/>
                </a:lnTo>
                <a:lnTo>
                  <a:pt x="11222" y="21272"/>
                </a:lnTo>
                <a:lnTo>
                  <a:pt x="11363" y="21294"/>
                </a:lnTo>
                <a:lnTo>
                  <a:pt x="11557" y="21311"/>
                </a:lnTo>
                <a:lnTo>
                  <a:pt x="11785" y="21322"/>
                </a:lnTo>
                <a:lnTo>
                  <a:pt x="12022" y="21334"/>
                </a:lnTo>
                <a:lnTo>
                  <a:pt x="12244" y="21356"/>
                </a:lnTo>
                <a:lnTo>
                  <a:pt x="12428" y="21381"/>
                </a:lnTo>
                <a:lnTo>
                  <a:pt x="12548" y="21409"/>
                </a:lnTo>
                <a:lnTo>
                  <a:pt x="12768" y="21443"/>
                </a:lnTo>
                <a:lnTo>
                  <a:pt x="12982" y="21401"/>
                </a:lnTo>
                <a:lnTo>
                  <a:pt x="13154" y="21297"/>
                </a:lnTo>
                <a:lnTo>
                  <a:pt x="13252" y="21143"/>
                </a:lnTo>
                <a:lnTo>
                  <a:pt x="13301" y="21006"/>
                </a:lnTo>
                <a:lnTo>
                  <a:pt x="13371" y="20899"/>
                </a:lnTo>
                <a:lnTo>
                  <a:pt x="13469" y="20818"/>
                </a:lnTo>
                <a:lnTo>
                  <a:pt x="13597" y="20759"/>
                </a:lnTo>
                <a:lnTo>
                  <a:pt x="13762" y="20725"/>
                </a:lnTo>
                <a:lnTo>
                  <a:pt x="13968" y="20711"/>
                </a:lnTo>
                <a:lnTo>
                  <a:pt x="14222" y="20717"/>
                </a:lnTo>
                <a:lnTo>
                  <a:pt x="14529" y="20742"/>
                </a:lnTo>
                <a:lnTo>
                  <a:pt x="14744" y="20720"/>
                </a:lnTo>
                <a:lnTo>
                  <a:pt x="15031" y="20650"/>
                </a:lnTo>
                <a:lnTo>
                  <a:pt x="15276" y="20571"/>
                </a:lnTo>
                <a:lnTo>
                  <a:pt x="15475" y="20512"/>
                </a:lnTo>
                <a:lnTo>
                  <a:pt x="15642" y="20476"/>
                </a:lnTo>
                <a:lnTo>
                  <a:pt x="15790" y="20459"/>
                </a:lnTo>
                <a:lnTo>
                  <a:pt x="15937" y="20462"/>
                </a:lnTo>
                <a:lnTo>
                  <a:pt x="16099" y="20481"/>
                </a:lnTo>
                <a:lnTo>
                  <a:pt x="16132" y="20487"/>
                </a:lnTo>
                <a:lnTo>
                  <a:pt x="16163" y="20490"/>
                </a:lnTo>
                <a:lnTo>
                  <a:pt x="16168" y="20495"/>
                </a:lnTo>
                <a:lnTo>
                  <a:pt x="16289" y="20518"/>
                </a:lnTo>
                <a:lnTo>
                  <a:pt x="16523" y="20571"/>
                </a:lnTo>
                <a:lnTo>
                  <a:pt x="16794" y="20630"/>
                </a:lnTo>
                <a:lnTo>
                  <a:pt x="17027" y="20669"/>
                </a:lnTo>
                <a:lnTo>
                  <a:pt x="17197" y="20689"/>
                </a:lnTo>
                <a:lnTo>
                  <a:pt x="17278" y="20683"/>
                </a:lnTo>
                <a:lnTo>
                  <a:pt x="17326" y="20602"/>
                </a:lnTo>
                <a:lnTo>
                  <a:pt x="17337" y="20462"/>
                </a:lnTo>
                <a:lnTo>
                  <a:pt x="17348" y="20338"/>
                </a:lnTo>
                <a:lnTo>
                  <a:pt x="17412" y="20249"/>
                </a:lnTo>
                <a:lnTo>
                  <a:pt x="17532" y="20193"/>
                </a:lnTo>
                <a:lnTo>
                  <a:pt x="17709" y="20167"/>
                </a:lnTo>
                <a:lnTo>
                  <a:pt x="17827" y="20117"/>
                </a:lnTo>
                <a:lnTo>
                  <a:pt x="17889" y="20010"/>
                </a:lnTo>
                <a:lnTo>
                  <a:pt x="17886" y="19887"/>
                </a:lnTo>
                <a:lnTo>
                  <a:pt x="17807" y="19795"/>
                </a:lnTo>
                <a:lnTo>
                  <a:pt x="17695" y="19708"/>
                </a:lnTo>
                <a:lnTo>
                  <a:pt x="17574" y="19579"/>
                </a:lnTo>
                <a:lnTo>
                  <a:pt x="17481" y="19430"/>
                </a:lnTo>
                <a:lnTo>
                  <a:pt x="17495" y="19312"/>
                </a:lnTo>
                <a:lnTo>
                  <a:pt x="17505" y="19228"/>
                </a:lnTo>
                <a:lnTo>
                  <a:pt x="17387" y="19203"/>
                </a:lnTo>
                <a:lnTo>
                  <a:pt x="17204" y="19172"/>
                </a:lnTo>
                <a:lnTo>
                  <a:pt x="17000" y="19099"/>
                </a:lnTo>
                <a:lnTo>
                  <a:pt x="16823" y="19004"/>
                </a:lnTo>
                <a:lnTo>
                  <a:pt x="16717" y="18909"/>
                </a:lnTo>
                <a:lnTo>
                  <a:pt x="16693" y="18816"/>
                </a:lnTo>
                <a:lnTo>
                  <a:pt x="16558" y="18659"/>
                </a:lnTo>
                <a:lnTo>
                  <a:pt x="16289" y="18236"/>
                </a:lnTo>
                <a:lnTo>
                  <a:pt x="16068" y="17619"/>
                </a:lnTo>
                <a:lnTo>
                  <a:pt x="15842" y="16669"/>
                </a:lnTo>
                <a:lnTo>
                  <a:pt x="15767" y="15923"/>
                </a:lnTo>
                <a:lnTo>
                  <a:pt x="15842" y="15379"/>
                </a:lnTo>
                <a:lnTo>
                  <a:pt x="16068" y="15026"/>
                </a:lnTo>
                <a:lnTo>
                  <a:pt x="16186" y="14911"/>
                </a:lnTo>
                <a:lnTo>
                  <a:pt x="16253" y="14816"/>
                </a:lnTo>
                <a:lnTo>
                  <a:pt x="16336" y="14709"/>
                </a:lnTo>
                <a:lnTo>
                  <a:pt x="16493" y="14564"/>
                </a:lnTo>
                <a:lnTo>
                  <a:pt x="16661" y="14376"/>
                </a:lnTo>
                <a:lnTo>
                  <a:pt x="16772" y="14157"/>
                </a:lnTo>
                <a:lnTo>
                  <a:pt x="16851" y="13938"/>
                </a:lnTo>
                <a:lnTo>
                  <a:pt x="16939" y="13748"/>
                </a:lnTo>
                <a:lnTo>
                  <a:pt x="17022" y="13616"/>
                </a:lnTo>
                <a:lnTo>
                  <a:pt x="17109" y="13518"/>
                </a:lnTo>
                <a:lnTo>
                  <a:pt x="17123" y="13386"/>
                </a:lnTo>
                <a:lnTo>
                  <a:pt x="17124" y="13181"/>
                </a:lnTo>
                <a:lnTo>
                  <a:pt x="17116" y="12921"/>
                </a:lnTo>
                <a:lnTo>
                  <a:pt x="17096" y="12615"/>
                </a:lnTo>
                <a:lnTo>
                  <a:pt x="17065" y="12287"/>
                </a:lnTo>
                <a:lnTo>
                  <a:pt x="17028" y="11942"/>
                </a:lnTo>
                <a:lnTo>
                  <a:pt x="16981" y="11603"/>
                </a:lnTo>
                <a:lnTo>
                  <a:pt x="16929" y="11242"/>
                </a:lnTo>
                <a:lnTo>
                  <a:pt x="16895" y="10964"/>
                </a:lnTo>
                <a:lnTo>
                  <a:pt x="16878" y="10757"/>
                </a:lnTo>
                <a:lnTo>
                  <a:pt x="16882" y="10608"/>
                </a:lnTo>
                <a:lnTo>
                  <a:pt x="16909" y="10507"/>
                </a:lnTo>
                <a:lnTo>
                  <a:pt x="16958" y="10440"/>
                </a:lnTo>
                <a:lnTo>
                  <a:pt x="17030" y="10398"/>
                </a:lnTo>
                <a:lnTo>
                  <a:pt x="17129" y="10364"/>
                </a:lnTo>
                <a:lnTo>
                  <a:pt x="17515" y="10249"/>
                </a:lnTo>
                <a:lnTo>
                  <a:pt x="17815" y="10120"/>
                </a:lnTo>
                <a:lnTo>
                  <a:pt x="18098" y="9941"/>
                </a:lnTo>
                <a:lnTo>
                  <a:pt x="18437" y="9672"/>
                </a:lnTo>
                <a:lnTo>
                  <a:pt x="18672" y="9461"/>
                </a:lnTo>
                <a:lnTo>
                  <a:pt x="18888" y="9248"/>
                </a:lnTo>
                <a:lnTo>
                  <a:pt x="19065" y="9052"/>
                </a:lnTo>
                <a:lnTo>
                  <a:pt x="19184" y="8892"/>
                </a:lnTo>
                <a:lnTo>
                  <a:pt x="19378" y="8640"/>
                </a:lnTo>
                <a:lnTo>
                  <a:pt x="19574" y="8489"/>
                </a:lnTo>
                <a:lnTo>
                  <a:pt x="19774" y="8320"/>
                </a:lnTo>
                <a:lnTo>
                  <a:pt x="19826" y="7998"/>
                </a:lnTo>
                <a:lnTo>
                  <a:pt x="19855" y="7824"/>
                </a:lnTo>
                <a:lnTo>
                  <a:pt x="19919" y="7625"/>
                </a:lnTo>
                <a:lnTo>
                  <a:pt x="19988" y="7421"/>
                </a:lnTo>
                <a:lnTo>
                  <a:pt x="20059" y="7129"/>
                </a:lnTo>
                <a:lnTo>
                  <a:pt x="20126" y="6776"/>
                </a:lnTo>
                <a:lnTo>
                  <a:pt x="20183" y="6392"/>
                </a:lnTo>
                <a:lnTo>
                  <a:pt x="20210" y="6268"/>
                </a:lnTo>
                <a:lnTo>
                  <a:pt x="20268" y="6165"/>
                </a:lnTo>
                <a:lnTo>
                  <a:pt x="20367" y="6058"/>
                </a:lnTo>
                <a:lnTo>
                  <a:pt x="20524" y="5932"/>
                </a:lnTo>
                <a:lnTo>
                  <a:pt x="20643" y="5837"/>
                </a:lnTo>
                <a:lnTo>
                  <a:pt x="20739" y="5750"/>
                </a:lnTo>
                <a:lnTo>
                  <a:pt x="20818" y="5640"/>
                </a:lnTo>
                <a:lnTo>
                  <a:pt x="20743" y="5380"/>
                </a:lnTo>
                <a:lnTo>
                  <a:pt x="20689" y="5150"/>
                </a:lnTo>
                <a:lnTo>
                  <a:pt x="20658" y="4968"/>
                </a:lnTo>
                <a:lnTo>
                  <a:pt x="20658" y="4858"/>
                </a:lnTo>
                <a:lnTo>
                  <a:pt x="20704" y="4785"/>
                </a:lnTo>
                <a:lnTo>
                  <a:pt x="20812" y="4676"/>
                </a:lnTo>
                <a:lnTo>
                  <a:pt x="20962" y="4539"/>
                </a:lnTo>
                <a:lnTo>
                  <a:pt x="21142" y="4393"/>
                </a:lnTo>
                <a:lnTo>
                  <a:pt x="21600" y="4040"/>
                </a:lnTo>
                <a:lnTo>
                  <a:pt x="21566" y="3580"/>
                </a:lnTo>
                <a:lnTo>
                  <a:pt x="21529" y="3229"/>
                </a:lnTo>
                <a:lnTo>
                  <a:pt x="21489" y="3028"/>
                </a:lnTo>
                <a:lnTo>
                  <a:pt x="21349" y="2944"/>
                </a:lnTo>
                <a:lnTo>
                  <a:pt x="21187" y="3008"/>
                </a:lnTo>
                <a:lnTo>
                  <a:pt x="21128" y="3058"/>
                </a:lnTo>
                <a:lnTo>
                  <a:pt x="21007" y="3148"/>
                </a:lnTo>
                <a:lnTo>
                  <a:pt x="20837" y="3266"/>
                </a:lnTo>
                <a:lnTo>
                  <a:pt x="20638" y="3398"/>
                </a:lnTo>
                <a:lnTo>
                  <a:pt x="20428" y="3538"/>
                </a:lnTo>
                <a:lnTo>
                  <a:pt x="20225" y="3678"/>
                </a:lnTo>
                <a:lnTo>
                  <a:pt x="20054" y="3796"/>
                </a:lnTo>
                <a:lnTo>
                  <a:pt x="19934" y="3883"/>
                </a:lnTo>
                <a:lnTo>
                  <a:pt x="19777" y="3989"/>
                </a:lnTo>
                <a:lnTo>
                  <a:pt x="19683" y="4034"/>
                </a:lnTo>
                <a:lnTo>
                  <a:pt x="19621" y="4065"/>
                </a:lnTo>
                <a:lnTo>
                  <a:pt x="19486" y="4143"/>
                </a:lnTo>
                <a:lnTo>
                  <a:pt x="19302" y="4261"/>
                </a:lnTo>
                <a:lnTo>
                  <a:pt x="19085" y="4404"/>
                </a:lnTo>
                <a:lnTo>
                  <a:pt x="18538" y="4777"/>
                </a:lnTo>
                <a:lnTo>
                  <a:pt x="18428" y="4606"/>
                </a:lnTo>
                <a:lnTo>
                  <a:pt x="18309" y="4480"/>
                </a:lnTo>
                <a:lnTo>
                  <a:pt x="18140" y="4527"/>
                </a:lnTo>
                <a:lnTo>
                  <a:pt x="17886" y="4808"/>
                </a:lnTo>
                <a:lnTo>
                  <a:pt x="17731" y="5284"/>
                </a:lnTo>
                <a:lnTo>
                  <a:pt x="17690" y="5396"/>
                </a:lnTo>
                <a:lnTo>
                  <a:pt x="17611" y="5525"/>
                </a:lnTo>
                <a:lnTo>
                  <a:pt x="17503" y="5654"/>
                </a:lnTo>
                <a:lnTo>
                  <a:pt x="17382" y="5775"/>
                </a:lnTo>
                <a:lnTo>
                  <a:pt x="17257" y="5876"/>
                </a:lnTo>
                <a:lnTo>
                  <a:pt x="17143" y="5946"/>
                </a:lnTo>
                <a:lnTo>
                  <a:pt x="17052" y="5974"/>
                </a:lnTo>
                <a:lnTo>
                  <a:pt x="16996" y="5949"/>
                </a:lnTo>
                <a:lnTo>
                  <a:pt x="16966" y="5845"/>
                </a:lnTo>
                <a:lnTo>
                  <a:pt x="16998" y="5708"/>
                </a:lnTo>
                <a:lnTo>
                  <a:pt x="17028" y="5539"/>
                </a:lnTo>
                <a:lnTo>
                  <a:pt x="16985" y="5321"/>
                </a:lnTo>
                <a:lnTo>
                  <a:pt x="16929" y="5063"/>
                </a:lnTo>
                <a:lnTo>
                  <a:pt x="16895" y="4777"/>
                </a:lnTo>
                <a:lnTo>
                  <a:pt x="16865" y="4446"/>
                </a:lnTo>
                <a:lnTo>
                  <a:pt x="16821" y="4073"/>
                </a:lnTo>
                <a:lnTo>
                  <a:pt x="16774" y="3726"/>
                </a:lnTo>
                <a:lnTo>
                  <a:pt x="16739" y="3448"/>
                </a:lnTo>
                <a:lnTo>
                  <a:pt x="16695" y="3244"/>
                </a:lnTo>
                <a:lnTo>
                  <a:pt x="16626" y="3075"/>
                </a:lnTo>
                <a:lnTo>
                  <a:pt x="16547" y="2873"/>
                </a:lnTo>
                <a:lnTo>
                  <a:pt x="16479" y="2590"/>
                </a:lnTo>
                <a:lnTo>
                  <a:pt x="16296" y="1993"/>
                </a:lnTo>
                <a:lnTo>
                  <a:pt x="15960" y="1357"/>
                </a:lnTo>
                <a:lnTo>
                  <a:pt x="15704" y="962"/>
                </a:lnTo>
                <a:lnTo>
                  <a:pt x="15489" y="653"/>
                </a:lnTo>
                <a:lnTo>
                  <a:pt x="15332" y="451"/>
                </a:lnTo>
                <a:lnTo>
                  <a:pt x="15246" y="381"/>
                </a:lnTo>
                <a:lnTo>
                  <a:pt x="15160" y="348"/>
                </a:lnTo>
                <a:lnTo>
                  <a:pt x="15037" y="269"/>
                </a:lnTo>
                <a:lnTo>
                  <a:pt x="14556" y="8"/>
                </a:lnTo>
                <a:lnTo>
                  <a:pt x="14138" y="0"/>
                </a:lnTo>
                <a:close/>
                <a:moveTo>
                  <a:pt x="14684" y="15713"/>
                </a:moveTo>
                <a:lnTo>
                  <a:pt x="14729" y="15777"/>
                </a:lnTo>
                <a:lnTo>
                  <a:pt x="14807" y="15946"/>
                </a:lnTo>
                <a:lnTo>
                  <a:pt x="14909" y="16192"/>
                </a:lnTo>
                <a:lnTo>
                  <a:pt x="15020" y="16487"/>
                </a:lnTo>
                <a:lnTo>
                  <a:pt x="15132" y="16795"/>
                </a:lnTo>
                <a:lnTo>
                  <a:pt x="15231" y="17087"/>
                </a:lnTo>
                <a:lnTo>
                  <a:pt x="15305" y="17330"/>
                </a:lnTo>
                <a:lnTo>
                  <a:pt x="15346" y="17499"/>
                </a:lnTo>
                <a:lnTo>
                  <a:pt x="15394" y="17765"/>
                </a:lnTo>
                <a:lnTo>
                  <a:pt x="15440" y="17956"/>
                </a:lnTo>
                <a:lnTo>
                  <a:pt x="15475" y="18163"/>
                </a:lnTo>
                <a:lnTo>
                  <a:pt x="15480" y="18421"/>
                </a:lnTo>
                <a:lnTo>
                  <a:pt x="15458" y="18676"/>
                </a:lnTo>
                <a:lnTo>
                  <a:pt x="15408" y="18872"/>
                </a:lnTo>
                <a:lnTo>
                  <a:pt x="15300" y="19046"/>
                </a:lnTo>
                <a:lnTo>
                  <a:pt x="15142" y="19214"/>
                </a:lnTo>
                <a:lnTo>
                  <a:pt x="14941" y="19405"/>
                </a:lnTo>
                <a:lnTo>
                  <a:pt x="14727" y="19638"/>
                </a:lnTo>
                <a:lnTo>
                  <a:pt x="14488" y="19853"/>
                </a:lnTo>
                <a:lnTo>
                  <a:pt x="14222" y="19991"/>
                </a:lnTo>
                <a:lnTo>
                  <a:pt x="14001" y="20050"/>
                </a:lnTo>
                <a:lnTo>
                  <a:pt x="13865" y="20069"/>
                </a:lnTo>
                <a:lnTo>
                  <a:pt x="13612" y="20033"/>
                </a:lnTo>
                <a:lnTo>
                  <a:pt x="13417" y="19999"/>
                </a:lnTo>
                <a:lnTo>
                  <a:pt x="13265" y="19968"/>
                </a:lnTo>
                <a:lnTo>
                  <a:pt x="13152" y="19935"/>
                </a:lnTo>
                <a:lnTo>
                  <a:pt x="13065" y="19898"/>
                </a:lnTo>
                <a:lnTo>
                  <a:pt x="12997" y="19853"/>
                </a:lnTo>
                <a:lnTo>
                  <a:pt x="12938" y="19797"/>
                </a:lnTo>
                <a:lnTo>
                  <a:pt x="12879" y="19725"/>
                </a:lnTo>
                <a:lnTo>
                  <a:pt x="12723" y="19450"/>
                </a:lnTo>
                <a:lnTo>
                  <a:pt x="12593" y="19055"/>
                </a:lnTo>
                <a:lnTo>
                  <a:pt x="12492" y="18553"/>
                </a:lnTo>
                <a:lnTo>
                  <a:pt x="12425" y="17956"/>
                </a:lnTo>
                <a:lnTo>
                  <a:pt x="12398" y="17367"/>
                </a:lnTo>
                <a:lnTo>
                  <a:pt x="12423" y="16857"/>
                </a:lnTo>
                <a:lnTo>
                  <a:pt x="12500" y="16397"/>
                </a:lnTo>
                <a:lnTo>
                  <a:pt x="12634" y="15971"/>
                </a:lnTo>
                <a:lnTo>
                  <a:pt x="12689" y="15920"/>
                </a:lnTo>
                <a:lnTo>
                  <a:pt x="12789" y="15999"/>
                </a:lnTo>
                <a:lnTo>
                  <a:pt x="12873" y="16063"/>
                </a:lnTo>
                <a:lnTo>
                  <a:pt x="13004" y="16097"/>
                </a:lnTo>
                <a:lnTo>
                  <a:pt x="13215" y="16105"/>
                </a:lnTo>
                <a:lnTo>
                  <a:pt x="13540" y="16094"/>
                </a:lnTo>
                <a:lnTo>
                  <a:pt x="13792" y="16075"/>
                </a:lnTo>
                <a:lnTo>
                  <a:pt x="14008" y="16047"/>
                </a:lnTo>
                <a:lnTo>
                  <a:pt x="14166" y="16016"/>
                </a:lnTo>
                <a:lnTo>
                  <a:pt x="14244" y="15985"/>
                </a:lnTo>
                <a:lnTo>
                  <a:pt x="14337" y="15909"/>
                </a:lnTo>
                <a:lnTo>
                  <a:pt x="14471" y="15819"/>
                </a:lnTo>
                <a:lnTo>
                  <a:pt x="14601" y="15744"/>
                </a:lnTo>
                <a:lnTo>
                  <a:pt x="14684" y="15713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Everyone answers 3 ques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lang="gu-IN" dirty="0"/>
              <a:t>દરેક જણ 3 પ્રશ્નોના જવાબ આપે છે</a:t>
            </a:r>
            <a:endParaRPr dirty="0"/>
          </a:p>
        </p:txBody>
      </p:sp>
      <p:sp>
        <p:nvSpPr>
          <p:cNvPr id="434" name="These are not status for the ScrumMaster…"/>
          <p:cNvSpPr txBox="1">
            <a:spLocks noGrp="1"/>
          </p:cNvSpPr>
          <p:nvPr>
            <p:ph type="body" sz="quarter" idx="1"/>
          </p:nvPr>
        </p:nvSpPr>
        <p:spPr>
          <a:xfrm>
            <a:off x="342900" y="5816160"/>
            <a:ext cx="9461500" cy="1143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0000"/>
              </a:lnSpc>
            </a:pPr>
            <a:r>
              <a:rPr lang="gu-IN" dirty="0"/>
              <a:t>આ સ્ક્રમ માસ્ટર માટેની સ્થિતિ નથી</a:t>
            </a:r>
            <a:endParaRPr lang="en-US" dirty="0"/>
          </a:p>
          <a:p>
            <a:pPr lvl="1">
              <a:lnSpc>
                <a:spcPct val="70000"/>
              </a:lnSpc>
            </a:pPr>
            <a:r>
              <a:rPr lang="gu-IN" dirty="0"/>
              <a:t>તેઓ સાથીઓની સામે પ્રતિબદ્ધતા છે</a:t>
            </a:r>
            <a:endParaRPr dirty="0"/>
          </a:p>
        </p:txBody>
      </p:sp>
      <p:grpSp>
        <p:nvGrpSpPr>
          <p:cNvPr id="441" name="Group"/>
          <p:cNvGrpSpPr/>
          <p:nvPr/>
        </p:nvGrpSpPr>
        <p:grpSpPr>
          <a:xfrm>
            <a:off x="1676400" y="1054099"/>
            <a:ext cx="6870701" cy="1524001"/>
            <a:chOff x="0" y="0"/>
            <a:chExt cx="6870700" cy="1524000"/>
          </a:xfrm>
        </p:grpSpPr>
        <p:grpSp>
          <p:nvGrpSpPr>
            <p:cNvPr id="437" name="What did you do yesterday?"/>
            <p:cNvGrpSpPr/>
            <p:nvPr/>
          </p:nvGrpSpPr>
          <p:grpSpPr>
            <a:xfrm>
              <a:off x="-1" y="495300"/>
              <a:ext cx="6769101" cy="1028701"/>
              <a:chOff x="0" y="0"/>
              <a:chExt cx="6769100" cy="1028700"/>
            </a:xfrm>
          </p:grpSpPr>
          <p:sp>
            <p:nvSpPr>
              <p:cNvPr id="435" name="Rounded Rectangle"/>
              <p:cNvSpPr/>
              <p:nvPr/>
            </p:nvSpPr>
            <p:spPr>
              <a:xfrm>
                <a:off x="0" y="0"/>
                <a:ext cx="6769100" cy="1028700"/>
              </a:xfrm>
              <a:prstGeom prst="roundRect">
                <a:avLst>
                  <a:gd name="adj" fmla="val 29630"/>
                </a:avLst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25400" cap="flat">
                <a:solidFill>
                  <a:srgbClr val="10612B"/>
                </a:solidFill>
                <a:prstDash val="solid"/>
                <a:miter lim="400000"/>
              </a:ln>
              <a:effectLst>
                <a:outerShdw blurRad="1143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l">
                  <a:lnSpc>
                    <a:spcPts val="4300"/>
                  </a:lnSpc>
                  <a:tabLst>
                    <a:tab pos="1066800" algn="l"/>
                  </a:tabLst>
                  <a:defRPr sz="3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36" name="What did you do yesterday?"/>
              <p:cNvSpPr txBox="1"/>
              <p:nvPr/>
            </p:nvSpPr>
            <p:spPr>
              <a:xfrm>
                <a:off x="89274" y="238634"/>
                <a:ext cx="6590552" cy="5514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>
                  <a:lnSpc>
                    <a:spcPts val="4300"/>
                  </a:lnSpc>
                  <a:tabLst>
                    <a:tab pos="1066800" algn="l"/>
                  </a:tabLst>
                  <a:defRPr sz="3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lang="gu-IN" dirty="0"/>
                  <a:t>તમે ગઇકાલે શું કર્યું?</a:t>
                </a:r>
                <a:endParaRPr dirty="0"/>
              </a:p>
            </p:txBody>
          </p:sp>
        </p:grpSp>
        <p:grpSp>
          <p:nvGrpSpPr>
            <p:cNvPr id="440" name="Group"/>
            <p:cNvGrpSpPr/>
            <p:nvPr/>
          </p:nvGrpSpPr>
          <p:grpSpPr>
            <a:xfrm>
              <a:off x="5918200" y="-1"/>
              <a:ext cx="952501" cy="952501"/>
              <a:chOff x="0" y="0"/>
              <a:chExt cx="952500" cy="952500"/>
            </a:xfrm>
          </p:grpSpPr>
          <p:pic>
            <p:nvPicPr>
              <p:cNvPr id="438" name="greenhuge-2.png" descr="greenhuge-2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952500" cy="9525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127000" dist="101600" dir="2700000" rotWithShape="0">
                  <a:srgbClr val="000000">
                    <a:alpha val="80000"/>
                  </a:srgbClr>
                </a:outerShdw>
              </a:effectLst>
            </p:spPr>
          </p:pic>
          <p:sp>
            <p:nvSpPr>
              <p:cNvPr id="439" name="1"/>
              <p:cNvSpPr txBox="1"/>
              <p:nvPr/>
            </p:nvSpPr>
            <p:spPr>
              <a:xfrm>
                <a:off x="195876" y="63500"/>
                <a:ext cx="533402" cy="8451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50800" dist="25400" dir="13500000" rotWithShape="0">
                  <a:srgbClr val="000000"/>
                </a:outerShdw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>
                <a:lvl1pPr>
                  <a:lnSpc>
                    <a:spcPts val="6000"/>
                  </a:lnSpc>
                  <a:tabLst>
                    <a:tab pos="1066800" algn="l"/>
                  </a:tabLst>
                  <a:defRPr sz="5000">
                    <a:solidFill>
                      <a:srgbClr val="FFFFFF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r>
                  <a:t>1</a:t>
                </a:r>
              </a:p>
            </p:txBody>
          </p:sp>
        </p:grpSp>
      </p:grpSp>
      <p:grpSp>
        <p:nvGrpSpPr>
          <p:cNvPr id="448" name="Group"/>
          <p:cNvGrpSpPr/>
          <p:nvPr/>
        </p:nvGrpSpPr>
        <p:grpSpPr>
          <a:xfrm>
            <a:off x="1676400" y="2590799"/>
            <a:ext cx="6870701" cy="1524001"/>
            <a:chOff x="0" y="0"/>
            <a:chExt cx="6870700" cy="1524000"/>
          </a:xfrm>
        </p:grpSpPr>
        <p:grpSp>
          <p:nvGrpSpPr>
            <p:cNvPr id="444" name="What will you do today?"/>
            <p:cNvGrpSpPr/>
            <p:nvPr/>
          </p:nvGrpSpPr>
          <p:grpSpPr>
            <a:xfrm>
              <a:off x="-1" y="495300"/>
              <a:ext cx="6769101" cy="1028701"/>
              <a:chOff x="0" y="0"/>
              <a:chExt cx="6769100" cy="1028700"/>
            </a:xfrm>
          </p:grpSpPr>
          <p:sp>
            <p:nvSpPr>
              <p:cNvPr id="442" name="Rounded Rectangle"/>
              <p:cNvSpPr/>
              <p:nvPr/>
            </p:nvSpPr>
            <p:spPr>
              <a:xfrm>
                <a:off x="0" y="0"/>
                <a:ext cx="6769100" cy="1028700"/>
              </a:xfrm>
              <a:prstGeom prst="roundRect">
                <a:avLst>
                  <a:gd name="adj" fmla="val 29630"/>
                </a:avLst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25400" cap="flat">
                <a:solidFill>
                  <a:srgbClr val="10612B"/>
                </a:solidFill>
                <a:prstDash val="solid"/>
                <a:miter lim="400000"/>
              </a:ln>
              <a:effectLst>
                <a:outerShdw blurRad="1143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l">
                  <a:lnSpc>
                    <a:spcPts val="4300"/>
                  </a:lnSpc>
                  <a:tabLst>
                    <a:tab pos="1066800" algn="l"/>
                  </a:tabLst>
                  <a:defRPr sz="3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43" name="What will you do today?"/>
              <p:cNvSpPr txBox="1"/>
              <p:nvPr/>
            </p:nvSpPr>
            <p:spPr>
              <a:xfrm>
                <a:off x="89274" y="238634"/>
                <a:ext cx="6590552" cy="5514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>
                  <a:lnSpc>
                    <a:spcPts val="4300"/>
                  </a:lnSpc>
                  <a:tabLst>
                    <a:tab pos="1066800" algn="l"/>
                  </a:tabLst>
                  <a:defRPr sz="3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lang="gu-IN" dirty="0"/>
                  <a:t>આજે તમે શું કરશો?</a:t>
                </a:r>
                <a:endParaRPr dirty="0"/>
              </a:p>
            </p:txBody>
          </p:sp>
        </p:grpSp>
        <p:grpSp>
          <p:nvGrpSpPr>
            <p:cNvPr id="447" name="Group"/>
            <p:cNvGrpSpPr/>
            <p:nvPr/>
          </p:nvGrpSpPr>
          <p:grpSpPr>
            <a:xfrm>
              <a:off x="5918200" y="-1"/>
              <a:ext cx="952501" cy="952501"/>
              <a:chOff x="0" y="0"/>
              <a:chExt cx="952500" cy="952500"/>
            </a:xfrm>
          </p:grpSpPr>
          <p:pic>
            <p:nvPicPr>
              <p:cNvPr id="445" name="greenhuge-2.png" descr="greenhuge-2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952500" cy="9525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127000" dist="101600" dir="2700000" rotWithShape="0">
                  <a:srgbClr val="000000">
                    <a:alpha val="80000"/>
                  </a:srgbClr>
                </a:outerShdw>
              </a:effectLst>
            </p:spPr>
          </p:pic>
          <p:sp>
            <p:nvSpPr>
              <p:cNvPr id="446" name="2"/>
              <p:cNvSpPr txBox="1"/>
              <p:nvPr/>
            </p:nvSpPr>
            <p:spPr>
              <a:xfrm>
                <a:off x="195876" y="63500"/>
                <a:ext cx="533402" cy="8451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50800" dist="25400" dir="13500000" rotWithShape="0">
                  <a:srgbClr val="000000"/>
                </a:outerShdw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>
                <a:lvl1pPr>
                  <a:lnSpc>
                    <a:spcPts val="6000"/>
                  </a:lnSpc>
                  <a:tabLst>
                    <a:tab pos="1066800" algn="l"/>
                  </a:tabLst>
                  <a:defRPr sz="5000">
                    <a:solidFill>
                      <a:srgbClr val="FFFFFF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r>
                  <a:t>2</a:t>
                </a:r>
              </a:p>
            </p:txBody>
          </p:sp>
        </p:grpSp>
      </p:grpSp>
      <p:grpSp>
        <p:nvGrpSpPr>
          <p:cNvPr id="455" name="Group"/>
          <p:cNvGrpSpPr/>
          <p:nvPr/>
        </p:nvGrpSpPr>
        <p:grpSpPr>
          <a:xfrm>
            <a:off x="1676400" y="4127499"/>
            <a:ext cx="6870701" cy="1524001"/>
            <a:chOff x="0" y="0"/>
            <a:chExt cx="6870700" cy="1524000"/>
          </a:xfrm>
        </p:grpSpPr>
        <p:grpSp>
          <p:nvGrpSpPr>
            <p:cNvPr id="451" name="Is anything in your way?"/>
            <p:cNvGrpSpPr/>
            <p:nvPr/>
          </p:nvGrpSpPr>
          <p:grpSpPr>
            <a:xfrm>
              <a:off x="-1" y="495300"/>
              <a:ext cx="6769101" cy="1028701"/>
              <a:chOff x="0" y="0"/>
              <a:chExt cx="6769100" cy="1028700"/>
            </a:xfrm>
          </p:grpSpPr>
          <p:sp>
            <p:nvSpPr>
              <p:cNvPr id="449" name="Rounded Rectangle"/>
              <p:cNvSpPr/>
              <p:nvPr/>
            </p:nvSpPr>
            <p:spPr>
              <a:xfrm>
                <a:off x="0" y="0"/>
                <a:ext cx="6769100" cy="1028700"/>
              </a:xfrm>
              <a:prstGeom prst="roundRect">
                <a:avLst>
                  <a:gd name="adj" fmla="val 29630"/>
                </a:avLst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25400" cap="flat">
                <a:solidFill>
                  <a:srgbClr val="10612B"/>
                </a:solidFill>
                <a:prstDash val="solid"/>
                <a:miter lim="400000"/>
              </a:ln>
              <a:effectLst>
                <a:outerShdw blurRad="1143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l">
                  <a:lnSpc>
                    <a:spcPts val="4300"/>
                  </a:lnSpc>
                  <a:tabLst>
                    <a:tab pos="1066800" algn="l"/>
                  </a:tabLst>
                  <a:defRPr sz="3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50" name="Is anything in your way?"/>
              <p:cNvSpPr txBox="1"/>
              <p:nvPr/>
            </p:nvSpPr>
            <p:spPr>
              <a:xfrm>
                <a:off x="89274" y="238634"/>
                <a:ext cx="6590552" cy="5514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>
                  <a:lnSpc>
                    <a:spcPts val="4300"/>
                  </a:lnSpc>
                  <a:tabLst>
                    <a:tab pos="1066800" algn="l"/>
                  </a:tabLst>
                  <a:defRPr sz="3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lang="gu-IN" dirty="0"/>
                  <a:t>તમને કોઈ બાબત નું નડતર છે?</a:t>
                </a:r>
                <a:endParaRPr dirty="0"/>
              </a:p>
            </p:txBody>
          </p:sp>
        </p:grpSp>
        <p:grpSp>
          <p:nvGrpSpPr>
            <p:cNvPr id="454" name="Group"/>
            <p:cNvGrpSpPr/>
            <p:nvPr/>
          </p:nvGrpSpPr>
          <p:grpSpPr>
            <a:xfrm>
              <a:off x="5918200" y="-1"/>
              <a:ext cx="952501" cy="952501"/>
              <a:chOff x="0" y="0"/>
              <a:chExt cx="952500" cy="952500"/>
            </a:xfrm>
          </p:grpSpPr>
          <p:pic>
            <p:nvPicPr>
              <p:cNvPr id="452" name="greenhuge-2.png" descr="greenhuge-2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952500" cy="9525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127000" dist="101600" dir="2700000" rotWithShape="0">
                  <a:srgbClr val="000000">
                    <a:alpha val="80000"/>
                  </a:srgbClr>
                </a:outerShdw>
              </a:effectLst>
            </p:spPr>
          </p:pic>
          <p:sp>
            <p:nvSpPr>
              <p:cNvPr id="453" name="3"/>
              <p:cNvSpPr txBox="1"/>
              <p:nvPr/>
            </p:nvSpPr>
            <p:spPr>
              <a:xfrm>
                <a:off x="195876" y="63500"/>
                <a:ext cx="533402" cy="8451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50800" dist="25400" dir="13500000" rotWithShape="0">
                  <a:srgbClr val="000000"/>
                </a:outerShdw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>
                <a:lvl1pPr>
                  <a:lnSpc>
                    <a:spcPts val="6000"/>
                  </a:lnSpc>
                  <a:tabLst>
                    <a:tab pos="1066800" algn="l"/>
                  </a:tabLst>
                  <a:defRPr sz="5000">
                    <a:solidFill>
                      <a:srgbClr val="FFFFFF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r>
                  <a:t>3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he sprint revie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gu-IN" dirty="0"/>
              <a:t>સ્પ્રિન્ટ સમીક્ષા</a:t>
            </a:r>
            <a:endParaRPr dirty="0"/>
          </a:p>
        </p:txBody>
      </p:sp>
      <p:sp>
        <p:nvSpPr>
          <p:cNvPr id="458" name="Team presents what it accomplished during the spri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gu-IN" dirty="0"/>
              <a:t>ટીમે સ્પ્રિન્ટ દરમિયાન જે પરિપૂર્ણ કર્યું તે રજૂ કરે છે</a:t>
            </a:r>
          </a:p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gu-IN" dirty="0"/>
              <a:t>ખાસ કરીને નવી સુવિધાઓ અથવા અંતર્ગત સ્થાપત્યના ડેમોનું સ્વરૂપ લે છે</a:t>
            </a:r>
            <a:endParaRPr lang="en-US" dirty="0"/>
          </a:p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gu-IN" dirty="0"/>
              <a:t>અનૌપચારિક</a:t>
            </a:r>
          </a:p>
          <a:p>
            <a:pPr lvl="1">
              <a:lnSpc>
                <a:spcPct val="80000"/>
              </a:lnSpc>
              <a:spcBef>
                <a:spcPts val="1500"/>
              </a:spcBef>
            </a:pPr>
            <a:r>
              <a:rPr lang="gu-IN" dirty="0"/>
              <a:t>2-કલાક પ્રેપ ટાઇમ નિયમ</a:t>
            </a:r>
          </a:p>
          <a:p>
            <a:pPr lvl="1">
              <a:lnSpc>
                <a:spcPct val="80000"/>
              </a:lnSpc>
              <a:spcBef>
                <a:spcPts val="1500"/>
              </a:spcBef>
            </a:pPr>
            <a:r>
              <a:rPr lang="gu-IN" dirty="0"/>
              <a:t>કોઈ સ્લાઇડ્સ</a:t>
            </a:r>
            <a:r>
              <a:rPr lang="en-US" dirty="0"/>
              <a:t> </a:t>
            </a:r>
            <a:r>
              <a:rPr lang="gu-IN" dirty="0"/>
              <a:t>નહીં </a:t>
            </a:r>
          </a:p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gu-IN" dirty="0"/>
              <a:t>સંપૂર્ણ ટીમ ભાગ લે છે</a:t>
            </a:r>
          </a:p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gu-IN" dirty="0"/>
              <a:t>વિશ્વને આમંત્રણ આપો</a:t>
            </a:r>
            <a:endParaRPr dirty="0"/>
          </a:p>
        </p:txBody>
      </p:sp>
      <p:pic>
        <p:nvPicPr>
          <p:cNvPr id="459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090" y="5089525"/>
            <a:ext cx="2787650" cy="1860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472" y="3346450"/>
            <a:ext cx="2787650" cy="1860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print retrospec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gu-IN" dirty="0"/>
              <a:t>સ્પ્રિન્ટ પૂર્વશક્તિ</a:t>
            </a:r>
            <a:endParaRPr dirty="0"/>
          </a:p>
        </p:txBody>
      </p:sp>
      <p:sp>
        <p:nvSpPr>
          <p:cNvPr id="463" name="Periodically take a look at what is and is not working…"/>
          <p:cNvSpPr txBox="1">
            <a:spLocks noGrp="1"/>
          </p:cNvSpPr>
          <p:nvPr>
            <p:ph type="body" idx="1"/>
          </p:nvPr>
        </p:nvSpPr>
        <p:spPr>
          <a:xfrm>
            <a:off x="342900" y="1600200"/>
            <a:ext cx="9461500" cy="5410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300"/>
              </a:spcBef>
            </a:pPr>
            <a:r>
              <a:rPr lang="gu-IN" dirty="0"/>
              <a:t>સમયાંતરે એક નજર જુઓ કે શું છે અને શું કામ નથી કરી રહ્યો</a:t>
            </a:r>
          </a:p>
          <a:p>
            <a:pPr>
              <a:lnSpc>
                <a:spcPct val="90000"/>
              </a:lnSpc>
              <a:spcBef>
                <a:spcPts val="1300"/>
              </a:spcBef>
            </a:pPr>
            <a:r>
              <a:rPr lang="gu-IN" dirty="0"/>
              <a:t>ખાસ કરીને 15-30 મિનિટ</a:t>
            </a:r>
          </a:p>
          <a:p>
            <a:pPr>
              <a:lnSpc>
                <a:spcPct val="90000"/>
              </a:lnSpc>
              <a:spcBef>
                <a:spcPts val="1300"/>
              </a:spcBef>
            </a:pPr>
            <a:r>
              <a:rPr lang="gu-IN" dirty="0"/>
              <a:t>દરેક સ્પ્રિન્ટ પછી થઈ ગયું</a:t>
            </a:r>
            <a:endParaRPr lang="en-US" dirty="0"/>
          </a:p>
          <a:p>
            <a:pPr>
              <a:lnSpc>
                <a:spcPct val="90000"/>
              </a:lnSpc>
              <a:spcBef>
                <a:spcPts val="1300"/>
              </a:spcBef>
            </a:pPr>
            <a:r>
              <a:rPr lang="gu-IN" dirty="0"/>
              <a:t>સંપૂર્ણ ટીમ ભાગ લે છે</a:t>
            </a:r>
          </a:p>
          <a:p>
            <a:pPr lvl="1">
              <a:lnSpc>
                <a:spcPct val="90000"/>
              </a:lnSpc>
              <a:spcBef>
                <a:spcPts val="1300"/>
              </a:spcBef>
            </a:pPr>
            <a:r>
              <a:rPr lang="gu-IN" dirty="0"/>
              <a:t>સ્ક્રમમાસ્ટર</a:t>
            </a:r>
          </a:p>
          <a:p>
            <a:pPr lvl="1">
              <a:lnSpc>
                <a:spcPct val="90000"/>
              </a:lnSpc>
              <a:spcBef>
                <a:spcPts val="1300"/>
              </a:spcBef>
            </a:pPr>
            <a:r>
              <a:rPr lang="gu-IN" dirty="0"/>
              <a:t>ઉત્પાદન માલિક</a:t>
            </a:r>
          </a:p>
          <a:p>
            <a:pPr lvl="1">
              <a:lnSpc>
                <a:spcPct val="90000"/>
              </a:lnSpc>
              <a:spcBef>
                <a:spcPts val="1300"/>
              </a:spcBef>
            </a:pPr>
            <a:r>
              <a:rPr lang="gu-IN" dirty="0"/>
              <a:t>ટીમ</a:t>
            </a:r>
          </a:p>
          <a:p>
            <a:pPr lvl="1">
              <a:lnSpc>
                <a:spcPct val="90000"/>
              </a:lnSpc>
              <a:spcBef>
                <a:spcPts val="1300"/>
              </a:spcBef>
            </a:pPr>
            <a:r>
              <a:rPr lang="gu-IN" dirty="0"/>
              <a:t>સંભવત</a:t>
            </a:r>
            <a:r>
              <a:rPr lang="en-US" dirty="0"/>
              <a:t> </a:t>
            </a:r>
            <a:r>
              <a:rPr lang="gu-IN" dirty="0"/>
              <a:t>ગ્રાહકો અને અન્ય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tart / Stop / Continu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gu-IN" dirty="0"/>
              <a:t>પ્રારંભ કરો / બંધ કરો / ચાલુ રાખો</a:t>
            </a:r>
            <a:endParaRPr dirty="0"/>
          </a:p>
        </p:txBody>
      </p:sp>
      <p:sp>
        <p:nvSpPr>
          <p:cNvPr id="466" name="Whole team gathers and discusses what they’d like to:"/>
          <p:cNvSpPr txBox="1">
            <a:spLocks noGrp="1"/>
          </p:cNvSpPr>
          <p:nvPr>
            <p:ph type="body" sz="quarter" idx="1"/>
          </p:nvPr>
        </p:nvSpPr>
        <p:spPr>
          <a:xfrm>
            <a:off x="342900" y="1600200"/>
            <a:ext cx="9461500" cy="1397000"/>
          </a:xfrm>
          <a:prstGeom prst="rect">
            <a:avLst/>
          </a:prstGeom>
        </p:spPr>
        <p:txBody>
          <a:bodyPr/>
          <a:lstStyle/>
          <a:p>
            <a:r>
              <a:rPr lang="gu-IN" dirty="0"/>
              <a:t>આખી ટીમ ભેગી કરે છે અને તેઓને શું ગમે છે તેની ચર્ચા કરે છે:</a:t>
            </a:r>
            <a:endParaRPr dirty="0"/>
          </a:p>
        </p:txBody>
      </p:sp>
      <p:grpSp>
        <p:nvGrpSpPr>
          <p:cNvPr id="469" name="Start doing"/>
          <p:cNvGrpSpPr/>
          <p:nvPr/>
        </p:nvGrpSpPr>
        <p:grpSpPr>
          <a:xfrm>
            <a:off x="1498600" y="2819400"/>
            <a:ext cx="3822700" cy="977900"/>
            <a:chOff x="0" y="0"/>
            <a:chExt cx="3822700" cy="977900"/>
          </a:xfrm>
        </p:grpSpPr>
        <p:sp>
          <p:nvSpPr>
            <p:cNvPr id="467" name="Rounded Rectangle"/>
            <p:cNvSpPr/>
            <p:nvPr/>
          </p:nvSpPr>
          <p:spPr>
            <a:xfrm>
              <a:off x="0" y="0"/>
              <a:ext cx="3822700" cy="977900"/>
            </a:xfrm>
            <a:prstGeom prst="roundRect">
              <a:avLst>
                <a:gd name="adj" fmla="val 31169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25400" cap="flat">
              <a:solidFill>
                <a:srgbClr val="005192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4300"/>
                </a:lnSpc>
                <a:tabLst>
                  <a:tab pos="1066800" algn="l"/>
                </a:tabLst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8" name="Start doing"/>
            <p:cNvSpPr txBox="1"/>
            <p:nvPr/>
          </p:nvSpPr>
          <p:spPr>
            <a:xfrm>
              <a:off x="89273" y="174762"/>
              <a:ext cx="3644154" cy="6283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lnSpc>
                  <a:spcPts val="4300"/>
                </a:lnSpc>
                <a:tabLst>
                  <a:tab pos="1066800" algn="l"/>
                </a:tabLst>
                <a:defRPr sz="3600">
                  <a:solidFill>
                    <a:srgbClr val="FFFFFF"/>
                  </a:solidFill>
                </a:defRPr>
              </a:lvl1pPr>
            </a:lstStyle>
            <a:p>
              <a:r>
                <a:rPr lang="gu-IN" dirty="0"/>
                <a:t>કરવાનું શરૂ કરો</a:t>
              </a:r>
              <a:endParaRPr dirty="0"/>
            </a:p>
          </p:txBody>
        </p:sp>
      </p:grpSp>
      <p:grpSp>
        <p:nvGrpSpPr>
          <p:cNvPr id="472" name="Stop doing"/>
          <p:cNvGrpSpPr/>
          <p:nvPr/>
        </p:nvGrpSpPr>
        <p:grpSpPr>
          <a:xfrm>
            <a:off x="3162300" y="4051300"/>
            <a:ext cx="3822700" cy="977900"/>
            <a:chOff x="0" y="0"/>
            <a:chExt cx="3822700" cy="977900"/>
          </a:xfrm>
        </p:grpSpPr>
        <p:sp>
          <p:nvSpPr>
            <p:cNvPr id="470" name="Rounded Rectangle"/>
            <p:cNvSpPr/>
            <p:nvPr/>
          </p:nvSpPr>
          <p:spPr>
            <a:xfrm>
              <a:off x="0" y="0"/>
              <a:ext cx="3822700" cy="977900"/>
            </a:xfrm>
            <a:prstGeom prst="roundRect">
              <a:avLst>
                <a:gd name="adj" fmla="val 31169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25400" cap="flat">
              <a:solidFill>
                <a:srgbClr val="005192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4300"/>
                </a:lnSpc>
                <a:tabLst>
                  <a:tab pos="1066800" algn="l"/>
                </a:tabLst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1" name="Stop doing"/>
            <p:cNvSpPr txBox="1"/>
            <p:nvPr/>
          </p:nvSpPr>
          <p:spPr>
            <a:xfrm>
              <a:off x="89273" y="174762"/>
              <a:ext cx="3644154" cy="6283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lnSpc>
                  <a:spcPts val="4300"/>
                </a:lnSpc>
                <a:tabLst>
                  <a:tab pos="1066800" algn="l"/>
                </a:tabLst>
                <a:defRPr sz="3600">
                  <a:solidFill>
                    <a:srgbClr val="FFFFFF"/>
                  </a:solidFill>
                </a:defRPr>
              </a:lvl1pPr>
            </a:lstStyle>
            <a:p>
              <a:r>
                <a:rPr lang="gu-IN" dirty="0"/>
                <a:t>કરવાનું બંધ કરો</a:t>
              </a:r>
              <a:endParaRPr dirty="0"/>
            </a:p>
          </p:txBody>
        </p:sp>
      </p:grpSp>
      <p:grpSp>
        <p:nvGrpSpPr>
          <p:cNvPr id="475" name="Continue doing"/>
          <p:cNvGrpSpPr/>
          <p:nvPr/>
        </p:nvGrpSpPr>
        <p:grpSpPr>
          <a:xfrm>
            <a:off x="4826000" y="5283200"/>
            <a:ext cx="3822700" cy="977900"/>
            <a:chOff x="0" y="0"/>
            <a:chExt cx="3822700" cy="977900"/>
          </a:xfrm>
        </p:grpSpPr>
        <p:sp>
          <p:nvSpPr>
            <p:cNvPr id="473" name="Rounded Rectangle"/>
            <p:cNvSpPr/>
            <p:nvPr/>
          </p:nvSpPr>
          <p:spPr>
            <a:xfrm>
              <a:off x="0" y="0"/>
              <a:ext cx="3822700" cy="977900"/>
            </a:xfrm>
            <a:prstGeom prst="roundRect">
              <a:avLst>
                <a:gd name="adj" fmla="val 31169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25400" cap="flat">
              <a:solidFill>
                <a:srgbClr val="005192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4300"/>
                </a:lnSpc>
                <a:tabLst>
                  <a:tab pos="1066800" algn="l"/>
                </a:tabLst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4" name="Continue doing"/>
            <p:cNvSpPr txBox="1"/>
            <p:nvPr/>
          </p:nvSpPr>
          <p:spPr>
            <a:xfrm>
              <a:off x="89273" y="174762"/>
              <a:ext cx="3644154" cy="6283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lnSpc>
                  <a:spcPts val="4300"/>
                </a:lnSpc>
                <a:tabLst>
                  <a:tab pos="1066800" algn="l"/>
                </a:tabLst>
                <a:defRPr sz="3600">
                  <a:solidFill>
                    <a:srgbClr val="FFFFFF"/>
                  </a:solidFill>
                </a:defRPr>
              </a:lvl1pPr>
            </a:lstStyle>
            <a:p>
              <a:r>
                <a:rPr lang="gu-IN" dirty="0"/>
                <a:t>કરવાનું ચાલુ રાખો</a:t>
              </a:r>
              <a:endParaRPr dirty="0"/>
            </a:p>
          </p:txBody>
        </p:sp>
      </p:grpSp>
      <p:grpSp>
        <p:nvGrpSpPr>
          <p:cNvPr id="478" name="Group"/>
          <p:cNvGrpSpPr/>
          <p:nvPr/>
        </p:nvGrpSpPr>
        <p:grpSpPr>
          <a:xfrm>
            <a:off x="1117600" y="4851400"/>
            <a:ext cx="3098802" cy="2343265"/>
            <a:chOff x="0" y="0"/>
            <a:chExt cx="3098801" cy="2343264"/>
          </a:xfrm>
        </p:grpSpPr>
        <p:pic>
          <p:nvPicPr>
            <p:cNvPr id="476" name="stickb3.png" descr="stickb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098801" cy="23432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7" name="This is just one of many ways to do a sprint retrospective."/>
            <p:cNvSpPr txBox="1"/>
            <p:nvPr/>
          </p:nvSpPr>
          <p:spPr>
            <a:xfrm>
              <a:off x="162024" y="547202"/>
              <a:ext cx="2501902" cy="10391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lnSpc>
                  <a:spcPct val="80000"/>
                </a:lnSpc>
                <a:defRPr sz="2600">
                  <a:solidFill>
                    <a:srgbClr val="FF26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rPr lang="gu-IN" dirty="0"/>
                <a:t>સ્પ્રિન્ટ રેટ્રોસ્પેક્ટિવ કરવાની આ ઘણી રીતોમાંની એક છે.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ver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roup"/>
          <p:cNvGrpSpPr/>
          <p:nvPr/>
        </p:nvGrpSpPr>
        <p:grpSpPr>
          <a:xfrm>
            <a:off x="723898" y="1079498"/>
            <a:ext cx="4140203" cy="2044702"/>
            <a:chOff x="-1" y="-1"/>
            <a:chExt cx="4140202" cy="2044701"/>
          </a:xfrm>
        </p:grpSpPr>
        <p:sp>
          <p:nvSpPr>
            <p:cNvPr id="480" name="Rounded Rectangle"/>
            <p:cNvSpPr/>
            <p:nvPr/>
          </p:nvSpPr>
          <p:spPr>
            <a:xfrm>
              <a:off x="12700" y="0"/>
              <a:ext cx="4127501" cy="2044700"/>
            </a:xfrm>
            <a:prstGeom prst="roundRect">
              <a:avLst>
                <a:gd name="adj" fmla="val 14907"/>
              </a:avLst>
            </a:prstGeom>
            <a:solidFill>
              <a:srgbClr val="EBEBEB"/>
            </a:solidFill>
            <a:ln w="25400" cap="flat">
              <a:solidFill>
                <a:srgbClr val="C0C0C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81" name="Product owner…"/>
            <p:cNvSpPr txBox="1"/>
            <p:nvPr/>
          </p:nvSpPr>
          <p:spPr>
            <a:xfrm>
              <a:off x="152883" y="622300"/>
              <a:ext cx="2806701" cy="13721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ઉત્પાદન માલિક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સ્ક્રમમાસ્ટર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ટીમ</a:t>
              </a:r>
            </a:p>
          </p:txBody>
        </p:sp>
        <p:sp>
          <p:nvSpPr>
            <p:cNvPr id="482" name="Rectangle"/>
            <p:cNvSpPr/>
            <p:nvPr/>
          </p:nvSpPr>
          <p:spPr>
            <a:xfrm>
              <a:off x="482599" y="-1"/>
              <a:ext cx="1905001" cy="596901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83" name="Shape"/>
            <p:cNvSpPr/>
            <p:nvPr/>
          </p:nvSpPr>
          <p:spPr>
            <a:xfrm rot="10800000">
              <a:off x="2273300" y="139700"/>
              <a:ext cx="495301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84" name="Shape"/>
            <p:cNvSpPr/>
            <p:nvPr/>
          </p:nvSpPr>
          <p:spPr>
            <a:xfrm>
              <a:off x="-1" y="-1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85" name="Rectangle"/>
            <p:cNvSpPr/>
            <p:nvPr/>
          </p:nvSpPr>
          <p:spPr>
            <a:xfrm>
              <a:off x="-1" y="342899"/>
              <a:ext cx="622301" cy="254001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86" name="Rectangle"/>
            <p:cNvSpPr/>
            <p:nvPr/>
          </p:nvSpPr>
          <p:spPr>
            <a:xfrm>
              <a:off x="2146300" y="-1"/>
              <a:ext cx="622301" cy="254001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87" name="Roles"/>
            <p:cNvSpPr txBox="1"/>
            <p:nvPr/>
          </p:nvSpPr>
          <p:spPr>
            <a:xfrm>
              <a:off x="165583" y="12699"/>
              <a:ext cx="2120901" cy="589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ts val="3800"/>
                </a:lnSpc>
                <a:tabLst>
                  <a:tab pos="1066800" algn="l"/>
                </a:tabLst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gu-IN" dirty="0"/>
                <a:t>ભૂમિકાઓ</a:t>
              </a:r>
            </a:p>
          </p:txBody>
        </p:sp>
      </p:grpSp>
      <p:sp>
        <p:nvSpPr>
          <p:cNvPr id="489" name="Scrum framewor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Scrum framework</a:t>
            </a:r>
          </a:p>
        </p:txBody>
      </p:sp>
      <p:grpSp>
        <p:nvGrpSpPr>
          <p:cNvPr id="498" name="Group"/>
          <p:cNvGrpSpPr/>
          <p:nvPr/>
        </p:nvGrpSpPr>
        <p:grpSpPr>
          <a:xfrm>
            <a:off x="3162298" y="2692398"/>
            <a:ext cx="4140203" cy="2840857"/>
            <a:chOff x="-1" y="-1"/>
            <a:chExt cx="4140202" cy="2840856"/>
          </a:xfrm>
        </p:grpSpPr>
        <p:sp>
          <p:nvSpPr>
            <p:cNvPr id="490" name="Rounded Rectangle"/>
            <p:cNvSpPr/>
            <p:nvPr/>
          </p:nvSpPr>
          <p:spPr>
            <a:xfrm>
              <a:off x="12700" y="0"/>
              <a:ext cx="4127501" cy="2527300"/>
            </a:xfrm>
            <a:prstGeom prst="roundRect">
              <a:avLst>
                <a:gd name="adj" fmla="val 12060"/>
              </a:avLst>
            </a:prstGeom>
            <a:solidFill>
              <a:srgbClr val="EBEBEB"/>
            </a:solidFill>
            <a:ln w="25400" cap="flat">
              <a:solidFill>
                <a:srgbClr val="C0C0C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1" name="Sprint planning…"/>
            <p:cNvSpPr txBox="1"/>
            <p:nvPr/>
          </p:nvSpPr>
          <p:spPr>
            <a:xfrm>
              <a:off x="152882" y="622300"/>
              <a:ext cx="3683002" cy="22185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સ્પ્રિન્ટ પ્લાનિંગ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સ્પ્રિન્ટ સમીક્ષા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સ્પ્રિન્ટ પૂર્વશક્તિ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દૈનિક સ્ક્રમ મીટિંગ</a:t>
              </a:r>
            </a:p>
            <a:p>
              <a:pPr marL="228600" indent="-228600" algn="l">
                <a:lnSpc>
                  <a:spcPts val="3300"/>
                </a:lnSpc>
                <a:buClr>
                  <a:srgbClr val="C0C0C0"/>
                </a:buClr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C0C0C0"/>
                  </a:solidFill>
                </a:defRPr>
              </a:pPr>
              <a:endParaRPr dirty="0"/>
            </a:p>
          </p:txBody>
        </p:sp>
        <p:sp>
          <p:nvSpPr>
            <p:cNvPr id="492" name="Rectangle"/>
            <p:cNvSpPr/>
            <p:nvPr/>
          </p:nvSpPr>
          <p:spPr>
            <a:xfrm>
              <a:off x="482599" y="-1"/>
              <a:ext cx="1905001" cy="596901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93" name="Shape"/>
            <p:cNvSpPr/>
            <p:nvPr/>
          </p:nvSpPr>
          <p:spPr>
            <a:xfrm rot="10800000">
              <a:off x="2273300" y="139700"/>
              <a:ext cx="495301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94" name="Shape"/>
            <p:cNvSpPr/>
            <p:nvPr/>
          </p:nvSpPr>
          <p:spPr>
            <a:xfrm>
              <a:off x="-1" y="-1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95" name="Rectangle"/>
            <p:cNvSpPr/>
            <p:nvPr/>
          </p:nvSpPr>
          <p:spPr>
            <a:xfrm>
              <a:off x="-1" y="342899"/>
              <a:ext cx="622301" cy="254001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96" name="Rectangle"/>
            <p:cNvSpPr/>
            <p:nvPr/>
          </p:nvSpPr>
          <p:spPr>
            <a:xfrm>
              <a:off x="2146300" y="-1"/>
              <a:ext cx="622301" cy="254001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97" name="Ceremonies"/>
            <p:cNvSpPr txBox="1"/>
            <p:nvPr/>
          </p:nvSpPr>
          <p:spPr>
            <a:xfrm>
              <a:off x="165583" y="12699"/>
              <a:ext cx="2120901" cy="589905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ts val="3800"/>
                </a:lnSpc>
                <a:tabLst>
                  <a:tab pos="1066800" algn="l"/>
                </a:tabLst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gu-IN" dirty="0"/>
                <a:t>સમારોહ</a:t>
              </a:r>
            </a:p>
          </p:txBody>
        </p:sp>
      </p:grpSp>
      <p:grpSp>
        <p:nvGrpSpPr>
          <p:cNvPr id="507" name="Group"/>
          <p:cNvGrpSpPr/>
          <p:nvPr/>
        </p:nvGrpSpPr>
        <p:grpSpPr>
          <a:xfrm>
            <a:off x="5105398" y="5105398"/>
            <a:ext cx="4140203" cy="2044702"/>
            <a:chOff x="-1" y="-1"/>
            <a:chExt cx="4140202" cy="2044701"/>
          </a:xfrm>
        </p:grpSpPr>
        <p:sp>
          <p:nvSpPr>
            <p:cNvPr id="499" name="Rounded Rectangle"/>
            <p:cNvSpPr/>
            <p:nvPr/>
          </p:nvSpPr>
          <p:spPr>
            <a:xfrm>
              <a:off x="12700" y="0"/>
              <a:ext cx="4127501" cy="2044700"/>
            </a:xfrm>
            <a:prstGeom prst="roundRect">
              <a:avLst>
                <a:gd name="adj" fmla="val 14907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25400" cap="flat">
              <a:solidFill>
                <a:srgbClr val="005192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0" name="Product backlog…"/>
            <p:cNvSpPr txBox="1"/>
            <p:nvPr/>
          </p:nvSpPr>
          <p:spPr>
            <a:xfrm>
              <a:off x="152882" y="622300"/>
              <a:ext cx="3771902" cy="13721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ઉત્પાદન બેકલોગ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સ્પ્રિન્ટ બેકલોગ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gu-IN" dirty="0"/>
                <a:t>બર્ન  ડાઉંન ચાર્ટ્સ</a:t>
              </a:r>
              <a:endParaRPr dirty="0"/>
            </a:p>
          </p:txBody>
        </p:sp>
        <p:sp>
          <p:nvSpPr>
            <p:cNvPr id="501" name="Rectangle"/>
            <p:cNvSpPr/>
            <p:nvPr/>
          </p:nvSpPr>
          <p:spPr>
            <a:xfrm>
              <a:off x="482599" y="-1"/>
              <a:ext cx="1905001" cy="5969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02" name="Shape"/>
            <p:cNvSpPr/>
            <p:nvPr/>
          </p:nvSpPr>
          <p:spPr>
            <a:xfrm rot="10800000">
              <a:off x="2273300" y="139700"/>
              <a:ext cx="495301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03" name="Shape"/>
            <p:cNvSpPr/>
            <p:nvPr/>
          </p:nvSpPr>
          <p:spPr>
            <a:xfrm>
              <a:off x="-1" y="-1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04" name="Rectangle"/>
            <p:cNvSpPr/>
            <p:nvPr/>
          </p:nvSpPr>
          <p:spPr>
            <a:xfrm>
              <a:off x="-1" y="342899"/>
              <a:ext cx="622301" cy="2540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05" name="Rectangle"/>
            <p:cNvSpPr/>
            <p:nvPr/>
          </p:nvSpPr>
          <p:spPr>
            <a:xfrm>
              <a:off x="2146300" y="-1"/>
              <a:ext cx="622301" cy="2540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06" name="Artifacts"/>
            <p:cNvSpPr txBox="1"/>
            <p:nvPr/>
          </p:nvSpPr>
          <p:spPr>
            <a:xfrm>
              <a:off x="165583" y="12699"/>
              <a:ext cx="2120901" cy="589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ts val="3800"/>
                </a:lnSpc>
                <a:tabLst>
                  <a:tab pos="1066800" algn="l"/>
                </a:tabLst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gu-IN" dirty="0"/>
                <a:t>આર્ટિફેક્ટસ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u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We’re losing the relay ra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gu-IN" dirty="0"/>
              <a:t>આપણે</a:t>
            </a:r>
            <a:r>
              <a:rPr lang="en-US" dirty="0"/>
              <a:t> </a:t>
            </a:r>
            <a:r>
              <a:rPr lang="gu-IN" dirty="0"/>
              <a:t>રિલે રેસ હારી રહ્યા છે</a:t>
            </a:r>
            <a:endParaRPr dirty="0"/>
          </a:p>
        </p:txBody>
      </p:sp>
      <p:sp>
        <p:nvSpPr>
          <p:cNvPr id="79" name="Rectangle"/>
          <p:cNvSpPr/>
          <p:nvPr/>
        </p:nvSpPr>
        <p:spPr>
          <a:xfrm>
            <a:off x="-368300" y="5740400"/>
            <a:ext cx="495300" cy="3937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16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9" name="Group"/>
          <p:cNvGrpSpPr/>
          <p:nvPr/>
        </p:nvGrpSpPr>
        <p:grpSpPr>
          <a:xfrm>
            <a:off x="1384300" y="1701800"/>
            <a:ext cx="7772400" cy="4254500"/>
            <a:chOff x="0" y="0"/>
            <a:chExt cx="7772400" cy="4254500"/>
          </a:xfrm>
        </p:grpSpPr>
        <p:sp>
          <p:nvSpPr>
            <p:cNvPr id="80" name="Rounded Rectangle"/>
            <p:cNvSpPr/>
            <p:nvPr/>
          </p:nvSpPr>
          <p:spPr>
            <a:xfrm>
              <a:off x="0" y="0"/>
              <a:ext cx="7772400" cy="4254500"/>
            </a:xfrm>
            <a:prstGeom prst="roundRect">
              <a:avLst>
                <a:gd name="adj" fmla="val 7164"/>
              </a:avLst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FFFFFF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83" name="Hirotaka Takeuchi and Ikujiro Nonaka, “The New New Product Development Game”,  Harvard Business Review, January 1986."/>
            <p:cNvGrpSpPr/>
            <p:nvPr/>
          </p:nvGrpSpPr>
          <p:grpSpPr>
            <a:xfrm>
              <a:off x="3073400" y="3403600"/>
              <a:ext cx="4203701" cy="838201"/>
              <a:chOff x="0" y="0"/>
              <a:chExt cx="4203700" cy="838200"/>
            </a:xfrm>
          </p:grpSpPr>
          <p:sp>
            <p:nvSpPr>
              <p:cNvPr id="81" name="Rectangle"/>
              <p:cNvSpPr/>
              <p:nvPr/>
            </p:nvSpPr>
            <p:spPr>
              <a:xfrm>
                <a:off x="0" y="0"/>
                <a:ext cx="4203700" cy="8382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l">
                  <a:defRPr sz="1800"/>
                </a:pPr>
                <a:endParaRPr/>
              </a:p>
            </p:txBody>
          </p:sp>
          <p:sp>
            <p:nvSpPr>
              <p:cNvPr id="82" name="Hirotaka Takeuchi and Ikujiro Nonaka, “The New New Product Development Game”,  Harvard Business Review, January 1986."/>
              <p:cNvSpPr txBox="1"/>
              <p:nvPr/>
            </p:nvSpPr>
            <p:spPr>
              <a:xfrm>
                <a:off x="0" y="19050"/>
                <a:ext cx="4203700" cy="800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indent="165100" algn="l">
                  <a:defRPr sz="1800"/>
                </a:pPr>
                <a:r>
                  <a:t>Hirotaka Takeuchi and Ikujiro Nonaka, “The New New Product Development Game”,  </a:t>
                </a:r>
                <a:r>
                  <a:rPr i="1"/>
                  <a:t>Harvard Business Review</a:t>
                </a:r>
                <a:r>
                  <a:t>,</a:t>
                </a:r>
                <a:r>
                  <a: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 </a:t>
                </a:r>
                <a:r>
                  <a:t>January 1986.</a:t>
                </a:r>
              </a:p>
            </p:txBody>
          </p:sp>
        </p:grpSp>
        <p:sp>
          <p:nvSpPr>
            <p:cNvPr id="84" name="Shape"/>
            <p:cNvSpPr/>
            <p:nvPr/>
          </p:nvSpPr>
          <p:spPr>
            <a:xfrm rot="10800000">
              <a:off x="7264400" y="3784600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5" name="Shape"/>
            <p:cNvSpPr/>
            <p:nvPr/>
          </p:nvSpPr>
          <p:spPr>
            <a:xfrm>
              <a:off x="2590799" y="3403600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6" name="Rectangle"/>
            <p:cNvSpPr/>
            <p:nvPr/>
          </p:nvSpPr>
          <p:spPr>
            <a:xfrm>
              <a:off x="7264400" y="3403600"/>
              <a:ext cx="495301" cy="393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7" name="Rectangle"/>
            <p:cNvSpPr/>
            <p:nvPr/>
          </p:nvSpPr>
          <p:spPr>
            <a:xfrm>
              <a:off x="2590799" y="3848100"/>
              <a:ext cx="495301" cy="393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" name="“The… ‘relay race’ approach to product development…may conflict with the goals of maximum speed and flexibility. Instead a holistic or ‘rugby’ approach—where a team tries to go the distance as a unit, passing the ball back and forth—may better serve today’s competitive requirements.”"/>
            <p:cNvSpPr txBox="1"/>
            <p:nvPr/>
          </p:nvSpPr>
          <p:spPr>
            <a:xfrm>
              <a:off x="102083" y="63499"/>
              <a:ext cx="7124701" cy="37959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ts val="3600"/>
                </a:lnSpc>
                <a:tabLst>
                  <a:tab pos="1066800" algn="l"/>
                </a:tabLst>
                <a:defRPr sz="3000">
                  <a:solidFill>
                    <a:srgbClr val="FFFFFF"/>
                  </a:solidFill>
                </a:defRPr>
              </a:lvl1pPr>
            </a:lstStyle>
            <a:p>
              <a:pPr fontAlgn="t"/>
              <a:r>
                <a:rPr lang="gu-IN" sz="2800" dirty="0"/>
                <a:t>“વિકાસ…… રિલે રેસ” એ પ્રોડક્ટ વિકાસ માટેનો અભિગમ… મહત્તમ ગતિ અને સુગમતાના લક્ષ્યો સાથે વિરોધાભાસી શકે છે. તેના બદલે એક સાકલ્યવાદી અથવા ‘રગ્બી’ અભિગમ - જ્યાં ટીમ એકમ તરીકે અંતર આગળ વધવાનો પ્રયત્ન કરે છે, બોલને આગળ પાછળ પસાર કરે છે - તે આજની સ્પર્ધાત્મક આવશ્યકતાઓને વધુ સારી રીતે પ્રદાન કરી શકે છે. "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roduct backlo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gu-IN" dirty="0"/>
              <a:t>ઉત્પાદન બેકલોગ</a:t>
            </a:r>
            <a:endParaRPr dirty="0"/>
          </a:p>
        </p:txBody>
      </p:sp>
      <p:sp>
        <p:nvSpPr>
          <p:cNvPr id="510" name="The requirements…"/>
          <p:cNvSpPr txBox="1">
            <a:spLocks noGrp="1"/>
          </p:cNvSpPr>
          <p:nvPr>
            <p:ph type="body" sz="half" idx="1"/>
          </p:nvPr>
        </p:nvSpPr>
        <p:spPr>
          <a:xfrm>
            <a:off x="4483100" y="1739900"/>
            <a:ext cx="5486400" cy="5295900"/>
          </a:xfrm>
          <a:prstGeom prst="rect">
            <a:avLst/>
          </a:prstGeom>
        </p:spPr>
        <p:txBody>
          <a:bodyPr/>
          <a:lstStyle/>
          <a:p>
            <a:pPr marL="560573" indent="-306573">
              <a:lnSpc>
                <a:spcPct val="80000"/>
              </a:lnSpc>
              <a:spcBef>
                <a:spcPts val="1400"/>
              </a:spcBef>
              <a:tabLst>
                <a:tab pos="1181100" algn="l"/>
              </a:tabLst>
              <a:defRPr sz="3000"/>
            </a:pPr>
            <a:r>
              <a:rPr lang="gu-IN" dirty="0"/>
              <a:t>જરૂરીયાતો</a:t>
            </a:r>
          </a:p>
          <a:p>
            <a:pPr marL="560573" indent="-306573">
              <a:lnSpc>
                <a:spcPct val="80000"/>
              </a:lnSpc>
              <a:spcBef>
                <a:spcPts val="1400"/>
              </a:spcBef>
              <a:tabLst>
                <a:tab pos="1181100" algn="l"/>
              </a:tabLst>
              <a:defRPr sz="3000"/>
            </a:pPr>
            <a:r>
              <a:rPr lang="gu-IN" dirty="0"/>
              <a:t>પ્રોજેક્ટ પરના બધા ઇચ્છિત કામની સૂચિ</a:t>
            </a:r>
          </a:p>
          <a:p>
            <a:pPr marL="560573" indent="-306573">
              <a:lnSpc>
                <a:spcPct val="80000"/>
              </a:lnSpc>
              <a:spcBef>
                <a:spcPts val="1400"/>
              </a:spcBef>
              <a:tabLst>
                <a:tab pos="1181100" algn="l"/>
              </a:tabLst>
              <a:defRPr sz="3000"/>
            </a:pPr>
            <a:r>
              <a:rPr lang="gu-IN" dirty="0"/>
              <a:t>આદર્શરીતે એવું વ્યક્ત કર્યું છે કે દરેક વસ્તુના ઉત્પાદનનાં વપરાશકર્તાઓ અથવા ગ્રાહકો માટે મૂલ્ય છે</a:t>
            </a:r>
          </a:p>
          <a:p>
            <a:pPr marL="560573" indent="-306573">
              <a:lnSpc>
                <a:spcPct val="80000"/>
              </a:lnSpc>
              <a:spcBef>
                <a:spcPts val="1400"/>
              </a:spcBef>
              <a:tabLst>
                <a:tab pos="1181100" algn="l"/>
              </a:tabLst>
              <a:defRPr sz="3000"/>
            </a:pPr>
            <a:r>
              <a:rPr lang="gu-IN" dirty="0"/>
              <a:t>ઉત્પાદનના માલિક દ્વારા અગ્રતા</a:t>
            </a:r>
          </a:p>
          <a:p>
            <a:pPr marL="560573" indent="-306573">
              <a:lnSpc>
                <a:spcPct val="80000"/>
              </a:lnSpc>
              <a:spcBef>
                <a:spcPts val="1400"/>
              </a:spcBef>
              <a:tabLst>
                <a:tab pos="1181100" algn="l"/>
              </a:tabLst>
              <a:defRPr sz="3000"/>
            </a:pPr>
            <a:r>
              <a:rPr lang="gu-IN" dirty="0"/>
              <a:t>દરેક સ્પ્રિન્ટની શરૂઆતમાં ફરીથી અગ્રતા</a:t>
            </a:r>
            <a:endParaRPr dirty="0"/>
          </a:p>
        </p:txBody>
      </p:sp>
      <p:pic>
        <p:nvPicPr>
          <p:cNvPr id="511" name="ScrumSmallNoLabels.png" descr="ScrumSmallNoLabe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3322434"/>
            <a:ext cx="4495800" cy="18591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14" name="This is the product backlog"/>
          <p:cNvGrpSpPr/>
          <p:nvPr/>
        </p:nvGrpSpPr>
        <p:grpSpPr>
          <a:xfrm>
            <a:off x="1587500" y="5943600"/>
            <a:ext cx="2806700" cy="1016000"/>
            <a:chOff x="0" y="0"/>
            <a:chExt cx="2806700" cy="1016000"/>
          </a:xfrm>
        </p:grpSpPr>
        <p:sp>
          <p:nvSpPr>
            <p:cNvPr id="512" name="Rectangle"/>
            <p:cNvSpPr/>
            <p:nvPr/>
          </p:nvSpPr>
          <p:spPr>
            <a:xfrm>
              <a:off x="0" y="0"/>
              <a:ext cx="2806700" cy="1016000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05192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700"/>
                </a:lnSpc>
                <a:tabLst>
                  <a:tab pos="1066800" algn="l"/>
                </a:tabLst>
                <a:defRPr sz="31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3" name="This is the product backlog"/>
            <p:cNvSpPr txBox="1"/>
            <p:nvPr/>
          </p:nvSpPr>
          <p:spPr>
            <a:xfrm>
              <a:off x="0" y="33511"/>
              <a:ext cx="2806700" cy="9489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ts val="3700"/>
                </a:lnSpc>
                <a:tabLst>
                  <a:tab pos="1066800" algn="l"/>
                </a:tabLst>
                <a:defRPr sz="3100">
                  <a:solidFill>
                    <a:srgbClr val="FFFFFF"/>
                  </a:solidFill>
                </a:defRPr>
              </a:lvl1pPr>
            </a:lstStyle>
            <a:p>
              <a:r>
                <a:rPr lang="gu-IN" dirty="0"/>
                <a:t>આ પ્રોડક્ટ બેકલોગ છે</a:t>
              </a:r>
              <a:endParaRPr dirty="0"/>
            </a:p>
          </p:txBody>
        </p:sp>
      </p:grpSp>
      <p:sp>
        <p:nvSpPr>
          <p:cNvPr id="515" name="Line"/>
          <p:cNvSpPr/>
          <p:nvPr/>
        </p:nvSpPr>
        <p:spPr>
          <a:xfrm>
            <a:off x="1092200" y="4597400"/>
            <a:ext cx="431801" cy="1524001"/>
          </a:xfrm>
          <a:prstGeom prst="line">
            <a:avLst/>
          </a:prstGeom>
          <a:ln w="38100">
            <a:solidFill>
              <a:srgbClr val="033F7F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A sample product backlo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gu-IN" dirty="0"/>
              <a:t>નમૂનાનો ઉત્પાદન બેકલોગ</a:t>
            </a:r>
            <a:endParaRPr dirty="0"/>
          </a:p>
        </p:txBody>
      </p:sp>
      <p:graphicFrame>
        <p:nvGraphicFramePr>
          <p:cNvPr id="518" name="Table"/>
          <p:cNvGraphicFramePr/>
          <p:nvPr/>
        </p:nvGraphicFramePr>
        <p:xfrm>
          <a:off x="787400" y="1460500"/>
          <a:ext cx="8864599" cy="5537198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665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7978">
                <a:tc>
                  <a:txBody>
                    <a:bodyPr/>
                    <a:lstStyle/>
                    <a:p>
                      <a:pPr>
                        <a:lnSpc>
                          <a:spcPts val="4300"/>
                        </a:lnSpc>
                        <a:tabLst>
                          <a:tab pos="10668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Backlog item</a:t>
                      </a:r>
                    </a:p>
                  </a:txBody>
                  <a:tcPr marL="38100" marR="38100" marT="38100" marB="38100" anchor="ctr" horzOverflow="overflow">
                    <a:lnL w="25400">
                      <a:solidFill>
                        <a:srgbClr val="005192"/>
                      </a:solidFill>
                      <a:miter lim="400000"/>
                    </a:lnL>
                    <a:lnR w="25400">
                      <a:solidFill>
                        <a:srgbClr val="005192"/>
                      </a:solidFill>
                      <a:miter lim="400000"/>
                    </a:lnR>
                    <a:lnT w="25400">
                      <a:solidFill>
                        <a:srgbClr val="005192"/>
                      </a:solidFill>
                      <a:miter lim="400000"/>
                    </a:lnT>
                    <a:lnB w="25400">
                      <a:solidFill>
                        <a:srgbClr val="005192"/>
                      </a:solidFill>
                      <a:miter lim="400000"/>
                    </a:lnB>
                    <a:solidFill>
                      <a:srgbClr val="3C88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300"/>
                        </a:lnSpc>
                        <a:tabLst>
                          <a:tab pos="10668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Estimate</a:t>
                      </a:r>
                    </a:p>
                  </a:txBody>
                  <a:tcPr marL="38100" marR="38100" marT="38100" marB="38100" anchor="ctr" horzOverflow="overflow">
                    <a:lnL w="25400">
                      <a:solidFill>
                        <a:srgbClr val="005192"/>
                      </a:solidFill>
                      <a:miter lim="400000"/>
                    </a:lnL>
                    <a:lnR w="25400">
                      <a:solidFill>
                        <a:srgbClr val="005192"/>
                      </a:solidFill>
                      <a:miter lim="400000"/>
                    </a:lnR>
                    <a:lnT w="25400">
                      <a:solidFill>
                        <a:srgbClr val="005192"/>
                      </a:solidFill>
                      <a:miter lim="400000"/>
                    </a:lnT>
                    <a:lnB w="25400">
                      <a:solidFill>
                        <a:srgbClr val="005192"/>
                      </a:solidFill>
                      <a:miter lim="400000"/>
                    </a:lnB>
                    <a:solidFill>
                      <a:srgbClr val="3C8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l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2800"/>
                        <a:t>Allow a guest to make a reservation</a:t>
                      </a:r>
                    </a:p>
                  </a:txBody>
                  <a:tcPr marL="38100" marR="38100" marT="38100" marB="38100" anchor="ctr" horzOverflow="overflow">
                    <a:lnT w="25400">
                      <a:solidFill>
                        <a:srgbClr val="005192"/>
                      </a:solidFill>
                      <a:miter lim="400000"/>
                    </a:lnT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2800"/>
                        <a:t>3</a:t>
                      </a:r>
                    </a:p>
                  </a:txBody>
                  <a:tcPr marL="38100" marR="38100" marT="38100" marB="38100" anchor="ctr" horzOverflow="overflow">
                    <a:lnT w="25400">
                      <a:solidFill>
                        <a:srgbClr val="005192"/>
                      </a:solidFill>
                      <a:miter lim="400000"/>
                    </a:lnT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l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2800"/>
                        <a:t>As a guest, I want to cancel a reservation.</a:t>
                      </a:r>
                    </a:p>
                  </a:txBody>
                  <a:tcPr marL="38100" marR="38100" marT="38100" marB="38100" anchor="ctr" horzOverflow="overflow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2800"/>
                        <a:t>5</a:t>
                      </a:r>
                    </a:p>
                  </a:txBody>
                  <a:tcPr marL="38100" marR="38100" marT="38100" marB="38100" anchor="ctr" horzOverflow="overflow"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150">
                <a:tc>
                  <a:txBody>
                    <a:bodyPr/>
                    <a:lstStyle/>
                    <a:p>
                      <a:pPr algn="l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2800" dirty="0"/>
                        <a:t>As a guest, I want to change the dates of a reservation.</a:t>
                      </a:r>
                    </a:p>
                  </a:txBody>
                  <a:tcPr marL="38100" marR="38100" marT="38100" marB="38100" anchor="ctr" horzOverflow="overflow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2800"/>
                        <a:t>3</a:t>
                      </a:r>
                    </a:p>
                  </a:txBody>
                  <a:tcPr marL="38100" marR="38100" marT="38100" marB="38100" anchor="ctr" horzOverflow="overflow"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6150">
                <a:tc>
                  <a:txBody>
                    <a:bodyPr/>
                    <a:lstStyle/>
                    <a:p>
                      <a:pPr algn="l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2800"/>
                        <a:t>As a hotel employee, I can run RevPAR reports (revenue-per-available-room)</a:t>
                      </a:r>
                    </a:p>
                  </a:txBody>
                  <a:tcPr marL="38100" marR="38100" marT="38100" marB="38100" anchor="ctr" horzOverflow="overflow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2800"/>
                        <a:t>8</a:t>
                      </a:r>
                    </a:p>
                  </a:txBody>
                  <a:tcPr marL="38100" marR="38100" marT="38100" marB="38100" anchor="ctr" horzOverflow="overflow"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2800"/>
                        <a:t>Improve exception handling</a:t>
                      </a:r>
                    </a:p>
                  </a:txBody>
                  <a:tcPr marL="38100" marR="38100" marT="38100" marB="38100" anchor="ctr" horzOverflow="overflow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2800"/>
                        <a:t>8</a:t>
                      </a:r>
                    </a:p>
                  </a:txBody>
                  <a:tcPr marL="38100" marR="38100" marT="38100" marB="38100" anchor="ctr" horzOverflow="overflow"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2800"/>
                        <a:t>...</a:t>
                      </a:r>
                    </a:p>
                  </a:txBody>
                  <a:tcPr marL="38100" marR="38100" marT="38100" marB="38100" anchor="ctr" horzOverflow="overflow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2800"/>
                        <a:t>30</a:t>
                      </a:r>
                    </a:p>
                  </a:txBody>
                  <a:tcPr marL="38100" marR="38100" marT="38100" marB="38100" anchor="ctr" horzOverflow="overflow"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2800"/>
                        <a:t>...</a:t>
                      </a:r>
                    </a:p>
                  </a:txBody>
                  <a:tcPr marL="38100" marR="38100" marT="38100" marB="38100" anchor="ctr" horzOverflow="overflow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2800" dirty="0"/>
                        <a:t>50</a:t>
                      </a:r>
                    </a:p>
                  </a:txBody>
                  <a:tcPr marL="38100" marR="38100" marT="38100" marB="38100" anchor="ctr" horzOverflow="overflow"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The sprint go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gu-IN" dirty="0"/>
              <a:t>સ્પ્રિન્ટ ધ્યેય</a:t>
            </a:r>
            <a:endParaRPr dirty="0"/>
          </a:p>
        </p:txBody>
      </p:sp>
      <p:sp>
        <p:nvSpPr>
          <p:cNvPr id="521" name="A short statement of what the work will be focused on during the sprint"/>
          <p:cNvSpPr txBox="1">
            <a:spLocks noGrp="1"/>
          </p:cNvSpPr>
          <p:nvPr>
            <p:ph type="body" sz="quarter" idx="1"/>
          </p:nvPr>
        </p:nvSpPr>
        <p:spPr>
          <a:xfrm>
            <a:off x="342900" y="1447800"/>
            <a:ext cx="9461500" cy="1257300"/>
          </a:xfrm>
          <a:prstGeom prst="rect">
            <a:avLst/>
          </a:prstGeom>
        </p:spPr>
        <p:txBody>
          <a:bodyPr/>
          <a:lstStyle/>
          <a:p>
            <a:r>
              <a:rPr lang="gu-IN" dirty="0"/>
              <a:t>સ્પ્રિન્ટ દરમિયાન શું કામ કેન્દ્રિત કરવામાં આવશે તેનું ટૂંકું નિવેદન</a:t>
            </a:r>
            <a:endParaRPr dirty="0"/>
          </a:p>
        </p:txBody>
      </p:sp>
      <p:sp>
        <p:nvSpPr>
          <p:cNvPr id="522" name="Rounded Rectangle"/>
          <p:cNvSpPr/>
          <p:nvPr/>
        </p:nvSpPr>
        <p:spPr>
          <a:xfrm>
            <a:off x="342900" y="3746500"/>
            <a:ext cx="4902200" cy="1943100"/>
          </a:xfrm>
          <a:prstGeom prst="roundRect">
            <a:avLst>
              <a:gd name="adj" fmla="val 15686"/>
            </a:avLst>
          </a:prstGeom>
          <a:blipFill>
            <a:blip r:embed="rId2"/>
          </a:blipFill>
          <a:ln w="25400">
            <a:solidFill>
              <a:srgbClr val="005192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 b="1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23" name="Rectangle"/>
          <p:cNvSpPr/>
          <p:nvPr/>
        </p:nvSpPr>
        <p:spPr>
          <a:xfrm>
            <a:off x="825500" y="3746500"/>
            <a:ext cx="2603500" cy="457200"/>
          </a:xfrm>
          <a:prstGeom prst="rect">
            <a:avLst/>
          </a:prstGeom>
          <a:solidFill>
            <a:srgbClr val="00519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24" name="Shape"/>
          <p:cNvSpPr/>
          <p:nvPr/>
        </p:nvSpPr>
        <p:spPr>
          <a:xfrm rot="10800000">
            <a:off x="3327399" y="3746500"/>
            <a:ext cx="495302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519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25" name="Shape"/>
          <p:cNvSpPr/>
          <p:nvPr/>
        </p:nvSpPr>
        <p:spPr>
          <a:xfrm>
            <a:off x="342899" y="3746499"/>
            <a:ext cx="495302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519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26" name="Database Application"/>
          <p:cNvSpPr txBox="1"/>
          <p:nvPr/>
        </p:nvSpPr>
        <p:spPr>
          <a:xfrm>
            <a:off x="508483" y="3708400"/>
            <a:ext cx="3314216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ts val="3300"/>
              </a:lnSpc>
              <a:tabLst>
                <a:tab pos="1066800" algn="l"/>
              </a:tabLst>
              <a:defRPr sz="2800">
                <a:solidFill>
                  <a:srgbClr val="FFFFFF"/>
                </a:solidFill>
              </a:defRPr>
            </a:lvl1pPr>
          </a:lstStyle>
          <a:p>
            <a:r>
              <a:rPr lang="gu-IN" dirty="0"/>
              <a:t>ડેટાબેસ એપ્લિકેશન</a:t>
            </a:r>
            <a:endParaRPr lang="en-US" dirty="0"/>
          </a:p>
          <a:p>
            <a:endParaRPr lang="en-US" dirty="0"/>
          </a:p>
        </p:txBody>
      </p:sp>
      <p:sp>
        <p:nvSpPr>
          <p:cNvPr id="527" name="Rounded Rectangle"/>
          <p:cNvSpPr/>
          <p:nvPr/>
        </p:nvSpPr>
        <p:spPr>
          <a:xfrm>
            <a:off x="4851400" y="5080000"/>
            <a:ext cx="4902200" cy="1943100"/>
          </a:xfrm>
          <a:prstGeom prst="roundRect">
            <a:avLst>
              <a:gd name="adj" fmla="val 15686"/>
            </a:avLst>
          </a:prstGeom>
          <a:blipFill>
            <a:blip r:embed="rId2"/>
          </a:blipFill>
          <a:ln w="25400">
            <a:solidFill>
              <a:srgbClr val="005192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 b="1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28" name="Rectangle"/>
          <p:cNvSpPr/>
          <p:nvPr/>
        </p:nvSpPr>
        <p:spPr>
          <a:xfrm>
            <a:off x="5334000" y="5080000"/>
            <a:ext cx="2603500" cy="457200"/>
          </a:xfrm>
          <a:prstGeom prst="rect">
            <a:avLst/>
          </a:prstGeom>
          <a:solidFill>
            <a:srgbClr val="00519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29" name="Shape"/>
          <p:cNvSpPr/>
          <p:nvPr/>
        </p:nvSpPr>
        <p:spPr>
          <a:xfrm rot="10800000">
            <a:off x="7835899" y="5080000"/>
            <a:ext cx="495302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519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30" name="Shape"/>
          <p:cNvSpPr/>
          <p:nvPr/>
        </p:nvSpPr>
        <p:spPr>
          <a:xfrm>
            <a:off x="4851399" y="5079999"/>
            <a:ext cx="495302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519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31" name="Financial services"/>
          <p:cNvSpPr txBox="1"/>
          <p:nvPr/>
        </p:nvSpPr>
        <p:spPr>
          <a:xfrm>
            <a:off x="5016982" y="5041900"/>
            <a:ext cx="3149602" cy="525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3300"/>
              </a:lnSpc>
              <a:tabLst>
                <a:tab pos="1066800" algn="l"/>
              </a:tabLst>
              <a:defRPr sz="2800">
                <a:solidFill>
                  <a:srgbClr val="FFFFFF"/>
                </a:solidFill>
              </a:defRPr>
            </a:lvl1pPr>
          </a:lstStyle>
          <a:p>
            <a:r>
              <a:rPr lang="gu-IN" dirty="0"/>
              <a:t>નાણાકીય સેવાઓ</a:t>
            </a:r>
            <a:endParaRPr dirty="0"/>
          </a:p>
        </p:txBody>
      </p:sp>
      <p:sp>
        <p:nvSpPr>
          <p:cNvPr id="532" name="Rounded Rectangle"/>
          <p:cNvSpPr/>
          <p:nvPr/>
        </p:nvSpPr>
        <p:spPr>
          <a:xfrm>
            <a:off x="4851400" y="2781300"/>
            <a:ext cx="4902200" cy="1536700"/>
          </a:xfrm>
          <a:prstGeom prst="roundRect">
            <a:avLst>
              <a:gd name="adj" fmla="val 19835"/>
            </a:avLst>
          </a:prstGeom>
          <a:blipFill>
            <a:blip r:embed="rId2"/>
          </a:blipFill>
          <a:ln w="25400">
            <a:solidFill>
              <a:srgbClr val="005192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 b="1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33" name="Rectangle"/>
          <p:cNvSpPr/>
          <p:nvPr/>
        </p:nvSpPr>
        <p:spPr>
          <a:xfrm>
            <a:off x="5334000" y="2781300"/>
            <a:ext cx="2603500" cy="457200"/>
          </a:xfrm>
          <a:prstGeom prst="rect">
            <a:avLst/>
          </a:prstGeom>
          <a:solidFill>
            <a:srgbClr val="00519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34" name="Shape"/>
          <p:cNvSpPr/>
          <p:nvPr/>
        </p:nvSpPr>
        <p:spPr>
          <a:xfrm rot="10800000">
            <a:off x="7835899" y="2781300"/>
            <a:ext cx="495302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519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35" name="Shape"/>
          <p:cNvSpPr/>
          <p:nvPr/>
        </p:nvSpPr>
        <p:spPr>
          <a:xfrm>
            <a:off x="4851399" y="2781299"/>
            <a:ext cx="495302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519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36" name="Life Sciences"/>
          <p:cNvSpPr txBox="1"/>
          <p:nvPr/>
        </p:nvSpPr>
        <p:spPr>
          <a:xfrm>
            <a:off x="5016982" y="2743200"/>
            <a:ext cx="3149602" cy="525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3300"/>
              </a:lnSpc>
              <a:tabLst>
                <a:tab pos="1066800" algn="l"/>
              </a:tabLst>
              <a:defRPr sz="2800">
                <a:solidFill>
                  <a:srgbClr val="FFFFFF"/>
                </a:solidFill>
              </a:defRPr>
            </a:lvl1pPr>
          </a:lstStyle>
          <a:p>
            <a:r>
              <a:rPr lang="gu-IN" dirty="0"/>
              <a:t>જીવન વિજ્ઞાન</a:t>
            </a:r>
            <a:endParaRPr dirty="0"/>
          </a:p>
        </p:txBody>
      </p:sp>
      <p:sp>
        <p:nvSpPr>
          <p:cNvPr id="537" name="Support features necessary for population genetics studies."/>
          <p:cNvSpPr txBox="1"/>
          <p:nvPr/>
        </p:nvSpPr>
        <p:spPr>
          <a:xfrm>
            <a:off x="4991582" y="3251200"/>
            <a:ext cx="4660902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3300"/>
              </a:lnSpc>
              <a:tabLst>
                <a:tab pos="1066800" algn="l"/>
              </a:tabLst>
              <a:defRPr sz="2800">
                <a:solidFill>
                  <a:srgbClr val="FFFFFF"/>
                </a:solidFill>
              </a:defRPr>
            </a:lvl1pPr>
          </a:lstStyle>
          <a:p>
            <a:r>
              <a:rPr lang="gu-IN" dirty="0"/>
              <a:t>વસ્તી આનુવંશિક અભ્યાસ માટે જરૂરી સપોર્ટ સુવિધાઓ.</a:t>
            </a:r>
            <a:endParaRPr dirty="0"/>
          </a:p>
        </p:txBody>
      </p:sp>
      <p:sp>
        <p:nvSpPr>
          <p:cNvPr id="538" name="Support more technical indicators than company ABC with real-time, streaming data."/>
          <p:cNvSpPr txBox="1"/>
          <p:nvPr/>
        </p:nvSpPr>
        <p:spPr>
          <a:xfrm>
            <a:off x="4991582" y="5588000"/>
            <a:ext cx="4660902" cy="1372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3300"/>
              </a:lnSpc>
              <a:tabLst>
                <a:tab pos="1066800" algn="l"/>
              </a:tabLst>
              <a:defRPr sz="2800">
                <a:solidFill>
                  <a:srgbClr val="FFFFFF"/>
                </a:solidFill>
              </a:defRPr>
            </a:lvl1pPr>
          </a:lstStyle>
          <a:p>
            <a:r>
              <a:rPr lang="gu-IN" dirty="0"/>
              <a:t>રીઅલ-ટાઇમ, સ્ટ્રીમિંગ ડેટા સાથે કંપની એબીસી કરતા વધુ તકનીકી સૂચકાંકોને ટેકો આપો.</a:t>
            </a:r>
            <a:endParaRPr dirty="0"/>
          </a:p>
        </p:txBody>
      </p:sp>
      <p:sp>
        <p:nvSpPr>
          <p:cNvPr id="539" name="Make the application run on SQL Server in addition to Oracle."/>
          <p:cNvSpPr txBox="1"/>
          <p:nvPr/>
        </p:nvSpPr>
        <p:spPr>
          <a:xfrm>
            <a:off x="457682" y="4267200"/>
            <a:ext cx="4660903" cy="1372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3300"/>
              </a:lnSpc>
              <a:tabLst>
                <a:tab pos="1066800" algn="l"/>
              </a:tabLst>
              <a:defRPr sz="2800">
                <a:solidFill>
                  <a:srgbClr val="FFFFFF"/>
                </a:solidFill>
              </a:defRPr>
            </a:lvl1pPr>
          </a:lstStyle>
          <a:p>
            <a:r>
              <a:rPr lang="gu-IN" dirty="0"/>
              <a:t>ઓરેકલ ઉપરાંત એપ્લિકેશનને એસક્યુએલ</a:t>
            </a:r>
            <a:r>
              <a:rPr lang="en-US" dirty="0"/>
              <a:t> (SQL)</a:t>
            </a:r>
            <a:r>
              <a:rPr lang="gu-IN" dirty="0"/>
              <a:t> સર્વર પર ચલાવો.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Managing the sprint backlo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rPr lang="gu-IN" dirty="0"/>
              <a:t>સ્પ્રિન્ટ બેકલોગનું સંચાલન</a:t>
            </a:r>
            <a:endParaRPr dirty="0"/>
          </a:p>
        </p:txBody>
      </p:sp>
      <p:sp>
        <p:nvSpPr>
          <p:cNvPr id="542" name="Individuals sign up for work of their own choosing…"/>
          <p:cNvSpPr txBox="1">
            <a:spLocks noGrp="1"/>
          </p:cNvSpPr>
          <p:nvPr>
            <p:ph type="body" idx="1"/>
          </p:nvPr>
        </p:nvSpPr>
        <p:spPr>
          <a:xfrm>
            <a:off x="342900" y="1536700"/>
            <a:ext cx="9461500" cy="52705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649111" indent="-395111">
              <a:spcBef>
                <a:spcPts val="1400"/>
              </a:spcBef>
              <a:defRPr sz="3200"/>
            </a:pPr>
            <a:r>
              <a:rPr lang="gu-IN" dirty="0"/>
              <a:t>વ્યક્તિઓ પોતાની પસંદગીના કામ માટે સાઇન અપ કરે છે</a:t>
            </a:r>
          </a:p>
          <a:p>
            <a:pPr marL="1047573" lvl="1" indent="-395111">
              <a:spcBef>
                <a:spcPts val="1400"/>
              </a:spcBef>
              <a:defRPr sz="3200"/>
            </a:pPr>
            <a:r>
              <a:rPr lang="gu-IN" dirty="0"/>
              <a:t>કામ ક્યારેય સોંપેલ નથી</a:t>
            </a:r>
            <a:endParaRPr lang="en-US" dirty="0"/>
          </a:p>
          <a:p>
            <a:pPr marL="649111" indent="-395111">
              <a:spcBef>
                <a:spcPts val="1400"/>
              </a:spcBef>
              <a:defRPr sz="3200"/>
            </a:pPr>
            <a:r>
              <a:rPr lang="gu-IN" dirty="0"/>
              <a:t>બાકીનું અંદાજિત કાર્ય દરરોજ અપડેટ કરવામાં આવે છે</a:t>
            </a:r>
          </a:p>
          <a:p>
            <a:pPr marL="649111" indent="-395111">
              <a:spcBef>
                <a:spcPts val="1400"/>
              </a:spcBef>
              <a:defRPr sz="3200"/>
            </a:pPr>
            <a:r>
              <a:rPr lang="gu-IN" dirty="0"/>
              <a:t>ટીમનો કોઈપણ સભ્ય સ્પ્રિંટ બેકલોગ ઉમેરી, કાઢી નાંખવું</a:t>
            </a:r>
            <a:r>
              <a:rPr lang="en-US" dirty="0"/>
              <a:t> (delete) </a:t>
            </a:r>
            <a:r>
              <a:rPr lang="gu-IN" dirty="0"/>
              <a:t>અથવા બદલી શકે છે</a:t>
            </a:r>
          </a:p>
          <a:p>
            <a:pPr marL="649111" indent="-395111">
              <a:spcBef>
                <a:spcPts val="1400"/>
              </a:spcBef>
              <a:defRPr sz="3200"/>
            </a:pPr>
            <a:r>
              <a:rPr lang="gu-IN" dirty="0"/>
              <a:t>સ્પ્રિન્ટ માટે કાર્ય ઉભરી આવે છે</a:t>
            </a:r>
          </a:p>
          <a:p>
            <a:pPr marL="649111" indent="-395111">
              <a:spcBef>
                <a:spcPts val="1400"/>
              </a:spcBef>
              <a:defRPr sz="3200"/>
            </a:pPr>
            <a:r>
              <a:rPr lang="gu-IN" dirty="0"/>
              <a:t>જો કાર્ય અસ્પષ્ટ છે, તો સ્પ્રિન્ટ બેકલોગ આઇટમને મોટી સંખ્યામાં વ્યાખ્યાયિત કરો અને પછીથી તેને તોડી નાખો</a:t>
            </a:r>
          </a:p>
          <a:p>
            <a:pPr marL="649111" indent="-395111">
              <a:spcBef>
                <a:spcPts val="1400"/>
              </a:spcBef>
              <a:defRPr sz="3200"/>
            </a:pPr>
            <a:r>
              <a:rPr lang="gu-IN" dirty="0"/>
              <a:t>જેમ જેમ વધુ જાણીતું બને તેમ તેમ અપડેટ કરવાનું કામ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A sprint backlo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gu-IN" dirty="0"/>
              <a:t>સ્પ્રિન્ટ બેકલોગ</a:t>
            </a:r>
            <a:endParaRPr dirty="0"/>
          </a:p>
        </p:txBody>
      </p:sp>
      <p:grpSp>
        <p:nvGrpSpPr>
          <p:cNvPr id="547" name="Tasks"/>
          <p:cNvGrpSpPr/>
          <p:nvPr/>
        </p:nvGrpSpPr>
        <p:grpSpPr>
          <a:xfrm>
            <a:off x="698500" y="1917700"/>
            <a:ext cx="3683000" cy="584200"/>
            <a:chOff x="0" y="0"/>
            <a:chExt cx="3683000" cy="584200"/>
          </a:xfrm>
        </p:grpSpPr>
        <p:sp>
          <p:nvSpPr>
            <p:cNvPr id="545" name="Rectangle"/>
            <p:cNvSpPr/>
            <p:nvPr/>
          </p:nvSpPr>
          <p:spPr>
            <a:xfrm>
              <a:off x="0" y="0"/>
              <a:ext cx="3683000" cy="584200"/>
            </a:xfrm>
            <a:prstGeom prst="rect">
              <a:avLst/>
            </a:prstGeom>
            <a:solidFill>
              <a:srgbClr val="3C88DC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900"/>
                </a:lnSpc>
                <a:tabLst>
                  <a:tab pos="1066800" algn="l"/>
                </a:tabLst>
                <a:defRPr sz="3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6" name="Tasks"/>
            <p:cNvSpPr txBox="1"/>
            <p:nvPr/>
          </p:nvSpPr>
          <p:spPr>
            <a:xfrm>
              <a:off x="0" y="7585"/>
              <a:ext cx="3683000" cy="569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lnSpc>
                  <a:spcPts val="3900"/>
                </a:lnSpc>
                <a:tabLst>
                  <a:tab pos="1066800" algn="l"/>
                </a:tabLst>
                <a:defRPr sz="3300">
                  <a:solidFill>
                    <a:srgbClr val="FFFFFF"/>
                  </a:solidFill>
                </a:defRPr>
              </a:lvl1pPr>
            </a:lstStyle>
            <a:p>
              <a:r>
                <a:t>Tasks</a:t>
              </a:r>
            </a:p>
          </p:txBody>
        </p:sp>
      </p:grpSp>
      <p:grpSp>
        <p:nvGrpSpPr>
          <p:cNvPr id="550" name="Code the user interface"/>
          <p:cNvGrpSpPr/>
          <p:nvPr/>
        </p:nvGrpSpPr>
        <p:grpSpPr>
          <a:xfrm>
            <a:off x="698500" y="2501900"/>
            <a:ext cx="3683000" cy="584200"/>
            <a:chOff x="0" y="0"/>
            <a:chExt cx="3683000" cy="584200"/>
          </a:xfrm>
        </p:grpSpPr>
        <p:sp>
          <p:nvSpPr>
            <p:cNvPr id="548" name="Rectangle"/>
            <p:cNvSpPr/>
            <p:nvPr/>
          </p:nvSpPr>
          <p:spPr>
            <a:xfrm>
              <a:off x="0" y="0"/>
              <a:ext cx="3683000" cy="584200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>
                <a:defRPr sz="2800"/>
              </a:pPr>
              <a:endParaRPr/>
            </a:p>
          </p:txBody>
        </p:sp>
        <p:sp>
          <p:nvSpPr>
            <p:cNvPr id="549" name="Code the user interface"/>
            <p:cNvSpPr txBox="1"/>
            <p:nvPr/>
          </p:nvSpPr>
          <p:spPr>
            <a:xfrm>
              <a:off x="0" y="25399"/>
              <a:ext cx="3683000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3500" tIns="63500" rIns="63500" bIns="63500" numCol="1" anchor="ctr">
              <a:spAutoFit/>
            </a:bodyPr>
            <a:lstStyle>
              <a:lvl1pPr algn="l">
                <a:defRPr sz="2800"/>
              </a:lvl1pPr>
            </a:lstStyle>
            <a:p>
              <a:r>
                <a:rPr dirty="0"/>
                <a:t>Code the user interface</a:t>
              </a:r>
            </a:p>
          </p:txBody>
        </p:sp>
      </p:grpSp>
      <p:grpSp>
        <p:nvGrpSpPr>
          <p:cNvPr id="553" name="Code the middle tier"/>
          <p:cNvGrpSpPr/>
          <p:nvPr/>
        </p:nvGrpSpPr>
        <p:grpSpPr>
          <a:xfrm>
            <a:off x="698500" y="3086100"/>
            <a:ext cx="3683000" cy="584200"/>
            <a:chOff x="0" y="0"/>
            <a:chExt cx="3683000" cy="584200"/>
          </a:xfrm>
        </p:grpSpPr>
        <p:sp>
          <p:nvSpPr>
            <p:cNvPr id="551" name="Rectangle"/>
            <p:cNvSpPr/>
            <p:nvPr/>
          </p:nvSpPr>
          <p:spPr>
            <a:xfrm>
              <a:off x="0" y="0"/>
              <a:ext cx="3683000" cy="584200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>
                <a:defRPr sz="2800"/>
              </a:pPr>
              <a:endParaRPr/>
            </a:p>
          </p:txBody>
        </p:sp>
        <p:sp>
          <p:nvSpPr>
            <p:cNvPr id="552" name="Code the middle tier"/>
            <p:cNvSpPr txBox="1"/>
            <p:nvPr/>
          </p:nvSpPr>
          <p:spPr>
            <a:xfrm>
              <a:off x="0" y="25399"/>
              <a:ext cx="3683000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3500" tIns="63500" rIns="63500" bIns="63500" numCol="1" anchor="ctr">
              <a:spAutoFit/>
            </a:bodyPr>
            <a:lstStyle>
              <a:lvl1pPr algn="l">
                <a:defRPr sz="2800"/>
              </a:lvl1pPr>
            </a:lstStyle>
            <a:p>
              <a:r>
                <a:t>Code the middle tier</a:t>
              </a:r>
            </a:p>
          </p:txBody>
        </p:sp>
      </p:grpSp>
      <p:grpSp>
        <p:nvGrpSpPr>
          <p:cNvPr id="556" name="Test the middle tier"/>
          <p:cNvGrpSpPr/>
          <p:nvPr/>
        </p:nvGrpSpPr>
        <p:grpSpPr>
          <a:xfrm>
            <a:off x="698500" y="3670300"/>
            <a:ext cx="3683000" cy="584200"/>
            <a:chOff x="0" y="0"/>
            <a:chExt cx="3683000" cy="584200"/>
          </a:xfrm>
        </p:grpSpPr>
        <p:sp>
          <p:nvSpPr>
            <p:cNvPr id="554" name="Rectangle"/>
            <p:cNvSpPr/>
            <p:nvPr/>
          </p:nvSpPr>
          <p:spPr>
            <a:xfrm>
              <a:off x="0" y="0"/>
              <a:ext cx="3683000" cy="584200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>
                <a:defRPr sz="2800"/>
              </a:pPr>
              <a:endParaRPr/>
            </a:p>
          </p:txBody>
        </p:sp>
        <p:sp>
          <p:nvSpPr>
            <p:cNvPr id="555" name="Test the middle tier"/>
            <p:cNvSpPr txBox="1"/>
            <p:nvPr/>
          </p:nvSpPr>
          <p:spPr>
            <a:xfrm>
              <a:off x="0" y="25399"/>
              <a:ext cx="3683000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3500" tIns="63500" rIns="63500" bIns="63500" numCol="1" anchor="ctr">
              <a:spAutoFit/>
            </a:bodyPr>
            <a:lstStyle>
              <a:lvl1pPr algn="l">
                <a:defRPr sz="2800"/>
              </a:lvl1pPr>
            </a:lstStyle>
            <a:p>
              <a:r>
                <a:t>Test the middle tier</a:t>
              </a:r>
            </a:p>
          </p:txBody>
        </p:sp>
      </p:grpSp>
      <p:grpSp>
        <p:nvGrpSpPr>
          <p:cNvPr id="559" name="Write online help"/>
          <p:cNvGrpSpPr/>
          <p:nvPr/>
        </p:nvGrpSpPr>
        <p:grpSpPr>
          <a:xfrm>
            <a:off x="698500" y="4254500"/>
            <a:ext cx="3683000" cy="584200"/>
            <a:chOff x="0" y="0"/>
            <a:chExt cx="3683000" cy="584200"/>
          </a:xfrm>
        </p:grpSpPr>
        <p:sp>
          <p:nvSpPr>
            <p:cNvPr id="557" name="Rectangle"/>
            <p:cNvSpPr/>
            <p:nvPr/>
          </p:nvSpPr>
          <p:spPr>
            <a:xfrm>
              <a:off x="0" y="0"/>
              <a:ext cx="3683000" cy="584200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>
                <a:defRPr sz="2800"/>
              </a:pPr>
              <a:endParaRPr/>
            </a:p>
          </p:txBody>
        </p:sp>
        <p:sp>
          <p:nvSpPr>
            <p:cNvPr id="558" name="Write online help"/>
            <p:cNvSpPr txBox="1"/>
            <p:nvPr/>
          </p:nvSpPr>
          <p:spPr>
            <a:xfrm>
              <a:off x="0" y="25399"/>
              <a:ext cx="3683000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3500" tIns="63500" rIns="63500" bIns="63500" numCol="1" anchor="ctr">
              <a:spAutoFit/>
            </a:bodyPr>
            <a:lstStyle>
              <a:lvl1pPr algn="l">
                <a:defRPr sz="2800"/>
              </a:lvl1pPr>
            </a:lstStyle>
            <a:p>
              <a:r>
                <a:t>Write online help</a:t>
              </a:r>
            </a:p>
          </p:txBody>
        </p:sp>
      </p:grpSp>
      <p:grpSp>
        <p:nvGrpSpPr>
          <p:cNvPr id="562" name="Write the foo class"/>
          <p:cNvGrpSpPr/>
          <p:nvPr/>
        </p:nvGrpSpPr>
        <p:grpSpPr>
          <a:xfrm>
            <a:off x="698500" y="4838700"/>
            <a:ext cx="3683000" cy="584200"/>
            <a:chOff x="0" y="0"/>
            <a:chExt cx="3683000" cy="584200"/>
          </a:xfrm>
        </p:grpSpPr>
        <p:sp>
          <p:nvSpPr>
            <p:cNvPr id="560" name="Rectangle"/>
            <p:cNvSpPr/>
            <p:nvPr/>
          </p:nvSpPr>
          <p:spPr>
            <a:xfrm>
              <a:off x="0" y="0"/>
              <a:ext cx="3683000" cy="584200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>
                <a:defRPr sz="2800"/>
              </a:pPr>
              <a:endParaRPr/>
            </a:p>
          </p:txBody>
        </p:sp>
        <p:sp>
          <p:nvSpPr>
            <p:cNvPr id="561" name="Write the foo class"/>
            <p:cNvSpPr txBox="1"/>
            <p:nvPr/>
          </p:nvSpPr>
          <p:spPr>
            <a:xfrm>
              <a:off x="0" y="25399"/>
              <a:ext cx="3683000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3500" tIns="63500" rIns="63500" bIns="63500" numCol="1" anchor="ctr">
              <a:spAutoFit/>
            </a:bodyPr>
            <a:lstStyle>
              <a:lvl1pPr algn="l">
                <a:defRPr sz="2800"/>
              </a:lvl1pPr>
            </a:lstStyle>
            <a:p>
              <a:r>
                <a:t>Write the foo class</a:t>
              </a:r>
            </a:p>
          </p:txBody>
        </p:sp>
      </p:grpSp>
      <p:grpSp>
        <p:nvGrpSpPr>
          <p:cNvPr id="565" name="Mon"/>
          <p:cNvGrpSpPr/>
          <p:nvPr/>
        </p:nvGrpSpPr>
        <p:grpSpPr>
          <a:xfrm>
            <a:off x="4381500" y="1917700"/>
            <a:ext cx="1016000" cy="584200"/>
            <a:chOff x="0" y="0"/>
            <a:chExt cx="1016000" cy="584200"/>
          </a:xfrm>
        </p:grpSpPr>
        <p:sp>
          <p:nvSpPr>
            <p:cNvPr id="563" name="Rectangle"/>
            <p:cNvSpPr/>
            <p:nvPr/>
          </p:nvSpPr>
          <p:spPr>
            <a:xfrm>
              <a:off x="0" y="0"/>
              <a:ext cx="1016000" cy="584200"/>
            </a:xfrm>
            <a:prstGeom prst="rect">
              <a:avLst/>
            </a:prstGeom>
            <a:solidFill>
              <a:srgbClr val="3C88DC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900"/>
                </a:lnSpc>
                <a:tabLst>
                  <a:tab pos="1066800" algn="l"/>
                </a:tabLst>
                <a:defRPr sz="3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4" name="Mon"/>
            <p:cNvSpPr txBox="1"/>
            <p:nvPr/>
          </p:nvSpPr>
          <p:spPr>
            <a:xfrm>
              <a:off x="0" y="7585"/>
              <a:ext cx="1016000" cy="569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lnSpc>
                  <a:spcPts val="3900"/>
                </a:lnSpc>
                <a:tabLst>
                  <a:tab pos="1066800" algn="l"/>
                </a:tabLst>
                <a:defRPr sz="3300">
                  <a:solidFill>
                    <a:srgbClr val="FFFFFF"/>
                  </a:solidFill>
                </a:defRPr>
              </a:lvl1pPr>
            </a:lstStyle>
            <a:p>
              <a:r>
                <a:t>Mon</a:t>
              </a:r>
            </a:p>
          </p:txBody>
        </p:sp>
      </p:grpSp>
      <p:grpSp>
        <p:nvGrpSpPr>
          <p:cNvPr id="581" name="Group"/>
          <p:cNvGrpSpPr/>
          <p:nvPr/>
        </p:nvGrpSpPr>
        <p:grpSpPr>
          <a:xfrm>
            <a:off x="4381500" y="2501900"/>
            <a:ext cx="1016000" cy="2921000"/>
            <a:chOff x="0" y="0"/>
            <a:chExt cx="1016000" cy="2921000"/>
          </a:xfrm>
        </p:grpSpPr>
        <p:grpSp>
          <p:nvGrpSpPr>
            <p:cNvPr id="568" name="8"/>
            <p:cNvGrpSpPr/>
            <p:nvPr/>
          </p:nvGrpSpPr>
          <p:grpSpPr>
            <a:xfrm>
              <a:off x="0" y="-1"/>
              <a:ext cx="1016000" cy="584201"/>
              <a:chOff x="0" y="0"/>
              <a:chExt cx="1016000" cy="584200"/>
            </a:xfrm>
          </p:grpSpPr>
          <p:sp>
            <p:nvSpPr>
              <p:cNvPr id="566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567" name="8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8</a:t>
                </a:r>
              </a:p>
            </p:txBody>
          </p:sp>
        </p:grpSp>
        <p:grpSp>
          <p:nvGrpSpPr>
            <p:cNvPr id="571" name="16"/>
            <p:cNvGrpSpPr/>
            <p:nvPr/>
          </p:nvGrpSpPr>
          <p:grpSpPr>
            <a:xfrm>
              <a:off x="0" y="584199"/>
              <a:ext cx="1016000" cy="584201"/>
              <a:chOff x="0" y="0"/>
              <a:chExt cx="1016000" cy="584200"/>
            </a:xfrm>
          </p:grpSpPr>
          <p:sp>
            <p:nvSpPr>
              <p:cNvPr id="569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570" name="16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16</a:t>
                </a:r>
              </a:p>
            </p:txBody>
          </p:sp>
        </p:grpSp>
        <p:grpSp>
          <p:nvGrpSpPr>
            <p:cNvPr id="574" name="8"/>
            <p:cNvGrpSpPr/>
            <p:nvPr/>
          </p:nvGrpSpPr>
          <p:grpSpPr>
            <a:xfrm>
              <a:off x="0" y="1168400"/>
              <a:ext cx="1016000" cy="584200"/>
              <a:chOff x="0" y="0"/>
              <a:chExt cx="1016000" cy="584200"/>
            </a:xfrm>
          </p:grpSpPr>
          <p:sp>
            <p:nvSpPr>
              <p:cNvPr id="572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573" name="8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8</a:t>
                </a:r>
              </a:p>
            </p:txBody>
          </p:sp>
        </p:grpSp>
        <p:grpSp>
          <p:nvGrpSpPr>
            <p:cNvPr id="577" name="12"/>
            <p:cNvGrpSpPr/>
            <p:nvPr/>
          </p:nvGrpSpPr>
          <p:grpSpPr>
            <a:xfrm>
              <a:off x="0" y="1752600"/>
              <a:ext cx="1016000" cy="584201"/>
              <a:chOff x="0" y="0"/>
              <a:chExt cx="1016000" cy="584200"/>
            </a:xfrm>
          </p:grpSpPr>
          <p:sp>
            <p:nvSpPr>
              <p:cNvPr id="575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576" name="12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12</a:t>
                </a:r>
              </a:p>
            </p:txBody>
          </p:sp>
        </p:grpSp>
        <p:grpSp>
          <p:nvGrpSpPr>
            <p:cNvPr id="580" name="8"/>
            <p:cNvGrpSpPr/>
            <p:nvPr/>
          </p:nvGrpSpPr>
          <p:grpSpPr>
            <a:xfrm>
              <a:off x="0" y="2336800"/>
              <a:ext cx="1016000" cy="584201"/>
              <a:chOff x="0" y="0"/>
              <a:chExt cx="1016000" cy="584200"/>
            </a:xfrm>
          </p:grpSpPr>
          <p:sp>
            <p:nvSpPr>
              <p:cNvPr id="578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579" name="8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8</a:t>
                </a:r>
              </a:p>
            </p:txBody>
          </p:sp>
        </p:grpSp>
      </p:grpSp>
      <p:grpSp>
        <p:nvGrpSpPr>
          <p:cNvPr id="584" name="Tues"/>
          <p:cNvGrpSpPr/>
          <p:nvPr/>
        </p:nvGrpSpPr>
        <p:grpSpPr>
          <a:xfrm>
            <a:off x="5397500" y="1917700"/>
            <a:ext cx="1016000" cy="584200"/>
            <a:chOff x="0" y="0"/>
            <a:chExt cx="1016000" cy="584200"/>
          </a:xfrm>
        </p:grpSpPr>
        <p:sp>
          <p:nvSpPr>
            <p:cNvPr id="582" name="Rectangle"/>
            <p:cNvSpPr/>
            <p:nvPr/>
          </p:nvSpPr>
          <p:spPr>
            <a:xfrm>
              <a:off x="0" y="0"/>
              <a:ext cx="1016000" cy="584200"/>
            </a:xfrm>
            <a:prstGeom prst="rect">
              <a:avLst/>
            </a:prstGeom>
            <a:solidFill>
              <a:srgbClr val="3C88DC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900"/>
                </a:lnSpc>
                <a:tabLst>
                  <a:tab pos="1066800" algn="l"/>
                </a:tabLst>
                <a:defRPr sz="3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3" name="Tues"/>
            <p:cNvSpPr txBox="1"/>
            <p:nvPr/>
          </p:nvSpPr>
          <p:spPr>
            <a:xfrm>
              <a:off x="0" y="7585"/>
              <a:ext cx="1016000" cy="569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lnSpc>
                  <a:spcPts val="3900"/>
                </a:lnSpc>
                <a:tabLst>
                  <a:tab pos="1066800" algn="l"/>
                </a:tabLst>
                <a:defRPr sz="3300">
                  <a:solidFill>
                    <a:srgbClr val="FFFFFF"/>
                  </a:solidFill>
                </a:defRPr>
              </a:lvl1pPr>
            </a:lstStyle>
            <a:p>
              <a:r>
                <a:t>Tues</a:t>
              </a:r>
            </a:p>
          </p:txBody>
        </p:sp>
      </p:grpSp>
      <p:grpSp>
        <p:nvGrpSpPr>
          <p:cNvPr id="598" name="Group"/>
          <p:cNvGrpSpPr/>
          <p:nvPr/>
        </p:nvGrpSpPr>
        <p:grpSpPr>
          <a:xfrm>
            <a:off x="5397500" y="2501900"/>
            <a:ext cx="1016000" cy="2921000"/>
            <a:chOff x="0" y="0"/>
            <a:chExt cx="1016000" cy="2921000"/>
          </a:xfrm>
        </p:grpSpPr>
        <p:grpSp>
          <p:nvGrpSpPr>
            <p:cNvPr id="587" name="4"/>
            <p:cNvGrpSpPr/>
            <p:nvPr/>
          </p:nvGrpSpPr>
          <p:grpSpPr>
            <a:xfrm>
              <a:off x="0" y="-1"/>
              <a:ext cx="1016000" cy="584201"/>
              <a:chOff x="0" y="0"/>
              <a:chExt cx="1016000" cy="584200"/>
            </a:xfrm>
          </p:grpSpPr>
          <p:sp>
            <p:nvSpPr>
              <p:cNvPr id="585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586" name="4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4</a:t>
                </a:r>
              </a:p>
            </p:txBody>
          </p:sp>
        </p:grpSp>
        <p:grpSp>
          <p:nvGrpSpPr>
            <p:cNvPr id="590" name="12"/>
            <p:cNvGrpSpPr/>
            <p:nvPr/>
          </p:nvGrpSpPr>
          <p:grpSpPr>
            <a:xfrm>
              <a:off x="0" y="584199"/>
              <a:ext cx="1016000" cy="584201"/>
              <a:chOff x="0" y="0"/>
              <a:chExt cx="1016000" cy="584200"/>
            </a:xfrm>
          </p:grpSpPr>
          <p:sp>
            <p:nvSpPr>
              <p:cNvPr id="588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589" name="12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12</a:t>
                </a:r>
              </a:p>
            </p:txBody>
          </p:sp>
        </p:grpSp>
        <p:grpSp>
          <p:nvGrpSpPr>
            <p:cNvPr id="593" name="16"/>
            <p:cNvGrpSpPr/>
            <p:nvPr/>
          </p:nvGrpSpPr>
          <p:grpSpPr>
            <a:xfrm>
              <a:off x="0" y="1168400"/>
              <a:ext cx="1016000" cy="584200"/>
              <a:chOff x="0" y="0"/>
              <a:chExt cx="1016000" cy="584200"/>
            </a:xfrm>
          </p:grpSpPr>
          <p:sp>
            <p:nvSpPr>
              <p:cNvPr id="591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592" name="16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16</a:t>
                </a:r>
              </a:p>
            </p:txBody>
          </p:sp>
        </p:grpSp>
        <p:sp>
          <p:nvSpPr>
            <p:cNvPr id="594" name="Rectangle"/>
            <p:cNvSpPr/>
            <p:nvPr/>
          </p:nvSpPr>
          <p:spPr>
            <a:xfrm>
              <a:off x="0" y="1752600"/>
              <a:ext cx="1016000" cy="5842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597" name="8"/>
            <p:cNvGrpSpPr/>
            <p:nvPr/>
          </p:nvGrpSpPr>
          <p:grpSpPr>
            <a:xfrm>
              <a:off x="0" y="2336800"/>
              <a:ext cx="1016000" cy="584201"/>
              <a:chOff x="0" y="0"/>
              <a:chExt cx="1016000" cy="584200"/>
            </a:xfrm>
          </p:grpSpPr>
          <p:sp>
            <p:nvSpPr>
              <p:cNvPr id="595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596" name="8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8</a:t>
                </a:r>
              </a:p>
            </p:txBody>
          </p:sp>
        </p:grpSp>
      </p:grpSp>
      <p:grpSp>
        <p:nvGrpSpPr>
          <p:cNvPr id="601" name="Wed"/>
          <p:cNvGrpSpPr/>
          <p:nvPr/>
        </p:nvGrpSpPr>
        <p:grpSpPr>
          <a:xfrm>
            <a:off x="6413500" y="1917700"/>
            <a:ext cx="1016000" cy="584200"/>
            <a:chOff x="0" y="0"/>
            <a:chExt cx="1016000" cy="584200"/>
          </a:xfrm>
        </p:grpSpPr>
        <p:sp>
          <p:nvSpPr>
            <p:cNvPr id="599" name="Rectangle"/>
            <p:cNvSpPr/>
            <p:nvPr/>
          </p:nvSpPr>
          <p:spPr>
            <a:xfrm>
              <a:off x="0" y="0"/>
              <a:ext cx="1016000" cy="584200"/>
            </a:xfrm>
            <a:prstGeom prst="rect">
              <a:avLst/>
            </a:prstGeom>
            <a:solidFill>
              <a:srgbClr val="3C88DC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900"/>
                </a:lnSpc>
                <a:tabLst>
                  <a:tab pos="1066800" algn="l"/>
                </a:tabLst>
                <a:defRPr sz="3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0" name="Wed"/>
            <p:cNvSpPr txBox="1"/>
            <p:nvPr/>
          </p:nvSpPr>
          <p:spPr>
            <a:xfrm>
              <a:off x="0" y="7585"/>
              <a:ext cx="1016000" cy="569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lnSpc>
                  <a:spcPts val="3900"/>
                </a:lnSpc>
                <a:tabLst>
                  <a:tab pos="1066800" algn="l"/>
                </a:tabLst>
                <a:defRPr sz="3300">
                  <a:solidFill>
                    <a:srgbClr val="FFFFFF"/>
                  </a:solidFill>
                </a:defRPr>
              </a:lvl1pPr>
            </a:lstStyle>
            <a:p>
              <a:r>
                <a:t>Wed</a:t>
              </a:r>
            </a:p>
          </p:txBody>
        </p:sp>
      </p:grpSp>
      <p:grpSp>
        <p:nvGrpSpPr>
          <p:cNvPr id="604" name="Thur"/>
          <p:cNvGrpSpPr/>
          <p:nvPr/>
        </p:nvGrpSpPr>
        <p:grpSpPr>
          <a:xfrm>
            <a:off x="7429500" y="1917700"/>
            <a:ext cx="1016000" cy="584200"/>
            <a:chOff x="0" y="0"/>
            <a:chExt cx="1016000" cy="584200"/>
          </a:xfrm>
        </p:grpSpPr>
        <p:sp>
          <p:nvSpPr>
            <p:cNvPr id="602" name="Rectangle"/>
            <p:cNvSpPr/>
            <p:nvPr/>
          </p:nvSpPr>
          <p:spPr>
            <a:xfrm>
              <a:off x="0" y="0"/>
              <a:ext cx="1016000" cy="584200"/>
            </a:xfrm>
            <a:prstGeom prst="rect">
              <a:avLst/>
            </a:prstGeom>
            <a:solidFill>
              <a:srgbClr val="3C88DC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900"/>
                </a:lnSpc>
                <a:tabLst>
                  <a:tab pos="1066800" algn="l"/>
                </a:tabLst>
                <a:defRPr sz="3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3" name="Thur"/>
            <p:cNvSpPr txBox="1"/>
            <p:nvPr/>
          </p:nvSpPr>
          <p:spPr>
            <a:xfrm>
              <a:off x="0" y="7585"/>
              <a:ext cx="1016000" cy="569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lnSpc>
                  <a:spcPts val="3900"/>
                </a:lnSpc>
                <a:tabLst>
                  <a:tab pos="1066800" algn="l"/>
                </a:tabLst>
                <a:defRPr sz="3300">
                  <a:solidFill>
                    <a:srgbClr val="FFFFFF"/>
                  </a:solidFill>
                </a:defRPr>
              </a:lvl1pPr>
            </a:lstStyle>
            <a:p>
              <a:r>
                <a:t>Thur</a:t>
              </a:r>
            </a:p>
          </p:txBody>
        </p:sp>
      </p:grpSp>
      <p:grpSp>
        <p:nvGrpSpPr>
          <p:cNvPr id="619" name="Group"/>
          <p:cNvGrpSpPr/>
          <p:nvPr/>
        </p:nvGrpSpPr>
        <p:grpSpPr>
          <a:xfrm>
            <a:off x="7429500" y="2501900"/>
            <a:ext cx="1016000" cy="3505200"/>
            <a:chOff x="0" y="0"/>
            <a:chExt cx="1016000" cy="3505200"/>
          </a:xfrm>
        </p:grpSpPr>
        <p:sp>
          <p:nvSpPr>
            <p:cNvPr id="605" name="Rectangle"/>
            <p:cNvSpPr/>
            <p:nvPr/>
          </p:nvSpPr>
          <p:spPr>
            <a:xfrm>
              <a:off x="0" y="-1"/>
              <a:ext cx="1016000" cy="5842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608" name="4"/>
            <p:cNvGrpSpPr/>
            <p:nvPr/>
          </p:nvGrpSpPr>
          <p:grpSpPr>
            <a:xfrm>
              <a:off x="0" y="584199"/>
              <a:ext cx="1016000" cy="584201"/>
              <a:chOff x="0" y="0"/>
              <a:chExt cx="1016000" cy="584200"/>
            </a:xfrm>
          </p:grpSpPr>
          <p:sp>
            <p:nvSpPr>
              <p:cNvPr id="606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607" name="4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4</a:t>
                </a:r>
              </a:p>
            </p:txBody>
          </p:sp>
        </p:grpSp>
        <p:grpSp>
          <p:nvGrpSpPr>
            <p:cNvPr id="611" name="11"/>
            <p:cNvGrpSpPr/>
            <p:nvPr/>
          </p:nvGrpSpPr>
          <p:grpSpPr>
            <a:xfrm>
              <a:off x="0" y="1168399"/>
              <a:ext cx="1016000" cy="584201"/>
              <a:chOff x="0" y="0"/>
              <a:chExt cx="1016000" cy="584200"/>
            </a:xfrm>
          </p:grpSpPr>
          <p:sp>
            <p:nvSpPr>
              <p:cNvPr id="609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610" name="11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11</a:t>
                </a:r>
              </a:p>
            </p:txBody>
          </p:sp>
        </p:grpSp>
        <p:sp>
          <p:nvSpPr>
            <p:cNvPr id="612" name="Rectangle"/>
            <p:cNvSpPr/>
            <p:nvPr/>
          </p:nvSpPr>
          <p:spPr>
            <a:xfrm>
              <a:off x="0" y="1752600"/>
              <a:ext cx="1016000" cy="5842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615" name="8"/>
            <p:cNvGrpSpPr/>
            <p:nvPr/>
          </p:nvGrpSpPr>
          <p:grpSpPr>
            <a:xfrm>
              <a:off x="0" y="2336800"/>
              <a:ext cx="1016000" cy="584201"/>
              <a:chOff x="0" y="0"/>
              <a:chExt cx="1016000" cy="584200"/>
            </a:xfrm>
          </p:grpSpPr>
          <p:sp>
            <p:nvSpPr>
              <p:cNvPr id="613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614" name="8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8</a:t>
                </a:r>
              </a:p>
            </p:txBody>
          </p:sp>
        </p:grpSp>
        <p:grpSp>
          <p:nvGrpSpPr>
            <p:cNvPr id="618" name="4"/>
            <p:cNvGrpSpPr/>
            <p:nvPr/>
          </p:nvGrpSpPr>
          <p:grpSpPr>
            <a:xfrm>
              <a:off x="0" y="2921000"/>
              <a:ext cx="1016000" cy="584201"/>
              <a:chOff x="0" y="0"/>
              <a:chExt cx="1016000" cy="584200"/>
            </a:xfrm>
          </p:grpSpPr>
          <p:sp>
            <p:nvSpPr>
              <p:cNvPr id="616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617" name="4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4</a:t>
                </a:r>
              </a:p>
            </p:txBody>
          </p:sp>
        </p:grpSp>
      </p:grpSp>
      <p:grpSp>
        <p:nvGrpSpPr>
          <p:cNvPr id="622" name="Fri"/>
          <p:cNvGrpSpPr/>
          <p:nvPr/>
        </p:nvGrpSpPr>
        <p:grpSpPr>
          <a:xfrm>
            <a:off x="8445500" y="1917700"/>
            <a:ext cx="1016000" cy="584200"/>
            <a:chOff x="0" y="0"/>
            <a:chExt cx="1016000" cy="584200"/>
          </a:xfrm>
        </p:grpSpPr>
        <p:sp>
          <p:nvSpPr>
            <p:cNvPr id="620" name="Rectangle"/>
            <p:cNvSpPr/>
            <p:nvPr/>
          </p:nvSpPr>
          <p:spPr>
            <a:xfrm>
              <a:off x="0" y="0"/>
              <a:ext cx="1016000" cy="584200"/>
            </a:xfrm>
            <a:prstGeom prst="rect">
              <a:avLst/>
            </a:prstGeom>
            <a:solidFill>
              <a:srgbClr val="3C88DC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900"/>
                </a:lnSpc>
                <a:tabLst>
                  <a:tab pos="1066800" algn="l"/>
                </a:tabLst>
                <a:defRPr sz="3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1" name="Fri"/>
            <p:cNvSpPr txBox="1"/>
            <p:nvPr/>
          </p:nvSpPr>
          <p:spPr>
            <a:xfrm>
              <a:off x="0" y="7585"/>
              <a:ext cx="1016000" cy="569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lnSpc>
                  <a:spcPts val="3900"/>
                </a:lnSpc>
                <a:tabLst>
                  <a:tab pos="1066800" algn="l"/>
                </a:tabLst>
                <a:defRPr sz="3300">
                  <a:solidFill>
                    <a:srgbClr val="FFFFFF"/>
                  </a:solidFill>
                </a:defRPr>
              </a:lvl1pPr>
            </a:lstStyle>
            <a:p>
              <a:r>
                <a:t>Fri</a:t>
              </a:r>
            </a:p>
          </p:txBody>
        </p:sp>
      </p:grpSp>
      <p:grpSp>
        <p:nvGrpSpPr>
          <p:cNvPr id="633" name="Group"/>
          <p:cNvGrpSpPr/>
          <p:nvPr/>
        </p:nvGrpSpPr>
        <p:grpSpPr>
          <a:xfrm>
            <a:off x="8445500" y="2501900"/>
            <a:ext cx="1016000" cy="3505200"/>
            <a:chOff x="0" y="0"/>
            <a:chExt cx="1016000" cy="3505200"/>
          </a:xfrm>
        </p:grpSpPr>
        <p:sp>
          <p:nvSpPr>
            <p:cNvPr id="623" name="Rectangle"/>
            <p:cNvSpPr/>
            <p:nvPr/>
          </p:nvSpPr>
          <p:spPr>
            <a:xfrm>
              <a:off x="0" y="-1"/>
              <a:ext cx="1016000" cy="5842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4" name="Rectangle"/>
            <p:cNvSpPr/>
            <p:nvPr/>
          </p:nvSpPr>
          <p:spPr>
            <a:xfrm>
              <a:off x="0" y="584199"/>
              <a:ext cx="1016000" cy="5842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627" name="8"/>
            <p:cNvGrpSpPr/>
            <p:nvPr/>
          </p:nvGrpSpPr>
          <p:grpSpPr>
            <a:xfrm>
              <a:off x="0" y="1168399"/>
              <a:ext cx="1016000" cy="584201"/>
              <a:chOff x="0" y="0"/>
              <a:chExt cx="1016000" cy="584200"/>
            </a:xfrm>
          </p:grpSpPr>
          <p:sp>
            <p:nvSpPr>
              <p:cNvPr id="625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626" name="8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8</a:t>
                </a:r>
              </a:p>
            </p:txBody>
          </p:sp>
        </p:grpSp>
        <p:sp>
          <p:nvSpPr>
            <p:cNvPr id="628" name="Rectangle"/>
            <p:cNvSpPr/>
            <p:nvPr/>
          </p:nvSpPr>
          <p:spPr>
            <a:xfrm>
              <a:off x="0" y="1752600"/>
              <a:ext cx="1016000" cy="5842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631" name="8"/>
            <p:cNvGrpSpPr/>
            <p:nvPr/>
          </p:nvGrpSpPr>
          <p:grpSpPr>
            <a:xfrm>
              <a:off x="0" y="2336800"/>
              <a:ext cx="1016000" cy="584201"/>
              <a:chOff x="0" y="0"/>
              <a:chExt cx="1016000" cy="584200"/>
            </a:xfrm>
          </p:grpSpPr>
          <p:sp>
            <p:nvSpPr>
              <p:cNvPr id="629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630" name="8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8</a:t>
                </a:r>
              </a:p>
            </p:txBody>
          </p:sp>
        </p:grpSp>
        <p:sp>
          <p:nvSpPr>
            <p:cNvPr id="632" name="Rectangle"/>
            <p:cNvSpPr/>
            <p:nvPr/>
          </p:nvSpPr>
          <p:spPr>
            <a:xfrm>
              <a:off x="0" y="2921000"/>
              <a:ext cx="1016000" cy="5842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655" name="Group"/>
          <p:cNvGrpSpPr/>
          <p:nvPr/>
        </p:nvGrpSpPr>
        <p:grpSpPr>
          <a:xfrm>
            <a:off x="698500" y="2501900"/>
            <a:ext cx="6731001" cy="3505200"/>
            <a:chOff x="0" y="0"/>
            <a:chExt cx="6731000" cy="3505200"/>
          </a:xfrm>
        </p:grpSpPr>
        <p:grpSp>
          <p:nvGrpSpPr>
            <p:cNvPr id="636" name="Add error logging"/>
            <p:cNvGrpSpPr/>
            <p:nvPr/>
          </p:nvGrpSpPr>
          <p:grpSpPr>
            <a:xfrm>
              <a:off x="-1" y="2921000"/>
              <a:ext cx="3683001" cy="584201"/>
              <a:chOff x="0" y="0"/>
              <a:chExt cx="3683000" cy="584200"/>
            </a:xfrm>
          </p:grpSpPr>
          <p:sp>
            <p:nvSpPr>
              <p:cNvPr id="634" name="Rectangle"/>
              <p:cNvSpPr/>
              <p:nvPr/>
            </p:nvSpPr>
            <p:spPr>
              <a:xfrm>
                <a:off x="0" y="0"/>
                <a:ext cx="3683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l">
                  <a:defRPr sz="2800"/>
                </a:pPr>
                <a:endParaRPr/>
              </a:p>
            </p:txBody>
          </p:sp>
          <p:sp>
            <p:nvSpPr>
              <p:cNvPr id="635" name="Add error logging"/>
              <p:cNvSpPr txBox="1"/>
              <p:nvPr/>
            </p:nvSpPr>
            <p:spPr>
              <a:xfrm>
                <a:off x="0" y="25399"/>
                <a:ext cx="3683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algn="l">
                  <a:defRPr sz="2800"/>
                </a:lvl1pPr>
              </a:lstStyle>
              <a:p>
                <a:r>
                  <a:t>Add error logging</a:t>
                </a:r>
              </a:p>
            </p:txBody>
          </p:sp>
        </p:grpSp>
        <p:sp>
          <p:nvSpPr>
            <p:cNvPr id="637" name="Rectangle"/>
            <p:cNvSpPr/>
            <p:nvPr/>
          </p:nvSpPr>
          <p:spPr>
            <a:xfrm>
              <a:off x="3683000" y="2921000"/>
              <a:ext cx="1016001" cy="5842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8" name="Rectangle"/>
            <p:cNvSpPr/>
            <p:nvPr/>
          </p:nvSpPr>
          <p:spPr>
            <a:xfrm>
              <a:off x="4699000" y="2921000"/>
              <a:ext cx="1016001" cy="5842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641" name="8"/>
            <p:cNvGrpSpPr/>
            <p:nvPr/>
          </p:nvGrpSpPr>
          <p:grpSpPr>
            <a:xfrm>
              <a:off x="5715000" y="-1"/>
              <a:ext cx="1016001" cy="584201"/>
              <a:chOff x="0" y="0"/>
              <a:chExt cx="1016000" cy="584200"/>
            </a:xfrm>
          </p:grpSpPr>
          <p:sp>
            <p:nvSpPr>
              <p:cNvPr id="639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640" name="8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8</a:t>
                </a:r>
              </a:p>
            </p:txBody>
          </p:sp>
        </p:grpSp>
        <p:grpSp>
          <p:nvGrpSpPr>
            <p:cNvPr id="644" name="10"/>
            <p:cNvGrpSpPr/>
            <p:nvPr/>
          </p:nvGrpSpPr>
          <p:grpSpPr>
            <a:xfrm>
              <a:off x="5715000" y="584199"/>
              <a:ext cx="1016001" cy="584201"/>
              <a:chOff x="0" y="0"/>
              <a:chExt cx="1016000" cy="584200"/>
            </a:xfrm>
          </p:grpSpPr>
          <p:sp>
            <p:nvSpPr>
              <p:cNvPr id="642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643" name="10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10</a:t>
                </a:r>
              </a:p>
            </p:txBody>
          </p:sp>
        </p:grpSp>
        <p:grpSp>
          <p:nvGrpSpPr>
            <p:cNvPr id="647" name="16"/>
            <p:cNvGrpSpPr/>
            <p:nvPr/>
          </p:nvGrpSpPr>
          <p:grpSpPr>
            <a:xfrm>
              <a:off x="5715000" y="1168399"/>
              <a:ext cx="1016001" cy="584201"/>
              <a:chOff x="0" y="0"/>
              <a:chExt cx="1016000" cy="584200"/>
            </a:xfrm>
          </p:grpSpPr>
          <p:sp>
            <p:nvSpPr>
              <p:cNvPr id="645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646" name="16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16</a:t>
                </a:r>
              </a:p>
            </p:txBody>
          </p:sp>
        </p:grpSp>
        <p:sp>
          <p:nvSpPr>
            <p:cNvPr id="648" name="Rectangle"/>
            <p:cNvSpPr/>
            <p:nvPr/>
          </p:nvSpPr>
          <p:spPr>
            <a:xfrm>
              <a:off x="5715000" y="1752600"/>
              <a:ext cx="1016001" cy="5842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651" name="8"/>
            <p:cNvGrpSpPr/>
            <p:nvPr/>
          </p:nvGrpSpPr>
          <p:grpSpPr>
            <a:xfrm>
              <a:off x="5715000" y="2336800"/>
              <a:ext cx="1016001" cy="584201"/>
              <a:chOff x="0" y="0"/>
              <a:chExt cx="1016000" cy="584200"/>
            </a:xfrm>
          </p:grpSpPr>
          <p:sp>
            <p:nvSpPr>
              <p:cNvPr id="649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650" name="8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8</a:t>
                </a:r>
              </a:p>
            </p:txBody>
          </p:sp>
        </p:grpSp>
        <p:grpSp>
          <p:nvGrpSpPr>
            <p:cNvPr id="654" name="8"/>
            <p:cNvGrpSpPr/>
            <p:nvPr/>
          </p:nvGrpSpPr>
          <p:grpSpPr>
            <a:xfrm>
              <a:off x="5715000" y="2921000"/>
              <a:ext cx="1016001" cy="584201"/>
              <a:chOff x="0" y="0"/>
              <a:chExt cx="1016000" cy="584200"/>
            </a:xfrm>
          </p:grpSpPr>
          <p:sp>
            <p:nvSpPr>
              <p:cNvPr id="652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653" name="8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8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" grpId="1" animBg="1" advAuto="0"/>
      <p:bldP spid="619" grpId="3" animBg="1" advAuto="0"/>
      <p:bldP spid="633" grpId="4" animBg="1" advAuto="0"/>
      <p:bldP spid="655" grpId="2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Rectangle"/>
          <p:cNvSpPr/>
          <p:nvPr/>
        </p:nvSpPr>
        <p:spPr>
          <a:xfrm>
            <a:off x="381000" y="1333500"/>
            <a:ext cx="9385300" cy="5689600"/>
          </a:xfrm>
          <a:prstGeom prst="rect">
            <a:avLst/>
          </a:prstGeom>
          <a:blipFill>
            <a:blip r:embed="rId2"/>
          </a:blipFill>
          <a:ln w="12700">
            <a:solidFill>
              <a:srgbClr val="A0A0A0"/>
            </a:solidFill>
            <a:miter lim="400000"/>
          </a:ln>
          <a:effectLst>
            <a:outerShdw blurRad="76200" dist="50800" dir="21480000" rotWithShape="0">
              <a:srgbClr val="000000">
                <a:alpha val="40000"/>
              </a:srgbClr>
            </a:outerShdw>
          </a:effectLst>
        </p:spPr>
        <p:txBody>
          <a:bodyPr lIns="38100" tIns="38100" rIns="38100" bIns="38100" anchor="ctr"/>
          <a:lstStyle/>
          <a:p>
            <a:pPr algn="l">
              <a:lnSpc>
                <a:spcPts val="1900"/>
              </a:lnSpc>
              <a:tabLst>
                <a:tab pos="457200" algn="l"/>
              </a:tabLst>
              <a:defRPr sz="2300">
                <a:solidFill>
                  <a:srgbClr val="51515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58" name="A sprint burndown char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gu-IN" dirty="0"/>
              <a:t>એક સ્પ્રિન્ટ બર્ન</a:t>
            </a:r>
            <a:r>
              <a:rPr lang="en-US" dirty="0"/>
              <a:t>-</a:t>
            </a:r>
            <a:r>
              <a:rPr lang="gu-IN" dirty="0"/>
              <a:t>ડાઉંન ચાર્ટ</a:t>
            </a:r>
            <a:endParaRPr dirty="0"/>
          </a:p>
        </p:txBody>
      </p:sp>
      <p:graphicFrame>
        <p:nvGraphicFramePr>
          <p:cNvPr id="659" name="2D Line Chart"/>
          <p:cNvGraphicFramePr/>
          <p:nvPr/>
        </p:nvGraphicFramePr>
        <p:xfrm>
          <a:off x="733432" y="1333500"/>
          <a:ext cx="8778875" cy="5362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60" name="Hours"/>
          <p:cNvSpPr txBox="1"/>
          <p:nvPr/>
        </p:nvSpPr>
        <p:spPr>
          <a:xfrm rot="16200767">
            <a:off x="-1466205" y="3448533"/>
            <a:ext cx="417830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2500"/>
            </a:lvl1pPr>
          </a:lstStyle>
          <a:p>
            <a:r>
              <a:t>Hours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Rectangle"/>
          <p:cNvSpPr/>
          <p:nvPr/>
        </p:nvSpPr>
        <p:spPr>
          <a:xfrm>
            <a:off x="1498600" y="3213100"/>
            <a:ext cx="7632700" cy="4038600"/>
          </a:xfrm>
          <a:prstGeom prst="rect">
            <a:avLst/>
          </a:prstGeom>
          <a:blipFill>
            <a:blip r:embed="rId2"/>
          </a:blipFill>
          <a:ln w="12700">
            <a:solidFill>
              <a:srgbClr val="A0A0A0"/>
            </a:solidFill>
            <a:miter lim="400000"/>
          </a:ln>
          <a:effectLst>
            <a:outerShdw blurRad="76200" dist="50800" dir="21480000" rotWithShape="0">
              <a:srgbClr val="000000">
                <a:alpha val="40000"/>
              </a:srgbClr>
            </a:outerShdw>
          </a:effectLst>
        </p:spPr>
        <p:txBody>
          <a:bodyPr lIns="38100" tIns="38100" rIns="38100" bIns="38100" anchor="ctr"/>
          <a:lstStyle/>
          <a:p>
            <a:pPr algn="l">
              <a:lnSpc>
                <a:spcPts val="2200"/>
              </a:lnSpc>
              <a:tabLst>
                <a:tab pos="457200" algn="l"/>
              </a:tabLst>
              <a:defRPr sz="2500">
                <a:solidFill>
                  <a:srgbClr val="51515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63" name="Hours"/>
          <p:cNvSpPr txBox="1"/>
          <p:nvPr/>
        </p:nvSpPr>
        <p:spPr>
          <a:xfrm rot="16200767">
            <a:off x="457835" y="4870933"/>
            <a:ext cx="284480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2300"/>
            </a:lvl1pPr>
          </a:lstStyle>
          <a:p>
            <a:r>
              <a:t>Hours</a:t>
            </a:r>
          </a:p>
        </p:txBody>
      </p:sp>
      <p:sp>
        <p:nvSpPr>
          <p:cNvPr id="664" name="Line"/>
          <p:cNvSpPr/>
          <p:nvPr/>
        </p:nvSpPr>
        <p:spPr>
          <a:xfrm>
            <a:off x="2565399" y="5867400"/>
            <a:ext cx="5994617" cy="128"/>
          </a:xfrm>
          <a:prstGeom prst="line">
            <a:avLst/>
          </a:prstGeom>
          <a:ln w="25400">
            <a:solidFill>
              <a:srgbClr val="728FBC">
                <a:alpha val="5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65" name="Line"/>
          <p:cNvSpPr/>
          <p:nvPr/>
        </p:nvSpPr>
        <p:spPr>
          <a:xfrm>
            <a:off x="2565399" y="4229100"/>
            <a:ext cx="5994617" cy="128"/>
          </a:xfrm>
          <a:prstGeom prst="line">
            <a:avLst/>
          </a:prstGeom>
          <a:ln w="25400">
            <a:solidFill>
              <a:srgbClr val="728FBC">
                <a:alpha val="5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66" name="Line"/>
          <p:cNvSpPr/>
          <p:nvPr/>
        </p:nvSpPr>
        <p:spPr>
          <a:xfrm>
            <a:off x="2565399" y="4775200"/>
            <a:ext cx="5994617" cy="128"/>
          </a:xfrm>
          <a:prstGeom prst="line">
            <a:avLst/>
          </a:prstGeom>
          <a:ln w="25400">
            <a:solidFill>
              <a:srgbClr val="728FBC">
                <a:alpha val="5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67" name="Line"/>
          <p:cNvSpPr/>
          <p:nvPr/>
        </p:nvSpPr>
        <p:spPr>
          <a:xfrm>
            <a:off x="2565399" y="5321300"/>
            <a:ext cx="5994617" cy="128"/>
          </a:xfrm>
          <a:prstGeom prst="line">
            <a:avLst/>
          </a:prstGeom>
          <a:ln w="25400">
            <a:solidFill>
              <a:srgbClr val="728FBC">
                <a:alpha val="5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68" name="Line"/>
          <p:cNvSpPr/>
          <p:nvPr/>
        </p:nvSpPr>
        <p:spPr>
          <a:xfrm>
            <a:off x="2565399" y="6413500"/>
            <a:ext cx="5994617" cy="128"/>
          </a:xfrm>
          <a:prstGeom prst="line">
            <a:avLst/>
          </a:prstGeom>
          <a:ln w="25400">
            <a:solidFill>
              <a:srgbClr val="728FBC">
                <a:alpha val="5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69" name="40"/>
          <p:cNvSpPr txBox="1"/>
          <p:nvPr/>
        </p:nvSpPr>
        <p:spPr>
          <a:xfrm>
            <a:off x="1968500" y="4019550"/>
            <a:ext cx="546100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r">
              <a:defRPr sz="2300"/>
            </a:lvl1pPr>
          </a:lstStyle>
          <a:p>
            <a:r>
              <a:t>40</a:t>
            </a:r>
          </a:p>
        </p:txBody>
      </p:sp>
      <p:sp>
        <p:nvSpPr>
          <p:cNvPr id="670" name="30"/>
          <p:cNvSpPr txBox="1"/>
          <p:nvPr/>
        </p:nvSpPr>
        <p:spPr>
          <a:xfrm>
            <a:off x="1968500" y="4565650"/>
            <a:ext cx="546100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r">
              <a:defRPr sz="2300"/>
            </a:lvl1pPr>
          </a:lstStyle>
          <a:p>
            <a:r>
              <a:t>30</a:t>
            </a:r>
          </a:p>
        </p:txBody>
      </p:sp>
      <p:sp>
        <p:nvSpPr>
          <p:cNvPr id="671" name="20"/>
          <p:cNvSpPr txBox="1"/>
          <p:nvPr/>
        </p:nvSpPr>
        <p:spPr>
          <a:xfrm>
            <a:off x="1968500" y="5111750"/>
            <a:ext cx="546100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r">
              <a:defRPr sz="2300"/>
            </a:lvl1pPr>
          </a:lstStyle>
          <a:p>
            <a:r>
              <a:t>20</a:t>
            </a:r>
          </a:p>
        </p:txBody>
      </p:sp>
      <p:sp>
        <p:nvSpPr>
          <p:cNvPr id="672" name="10"/>
          <p:cNvSpPr txBox="1"/>
          <p:nvPr/>
        </p:nvSpPr>
        <p:spPr>
          <a:xfrm>
            <a:off x="1968500" y="5657850"/>
            <a:ext cx="546100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r">
              <a:defRPr sz="2300"/>
            </a:lvl1pPr>
          </a:lstStyle>
          <a:p>
            <a:r>
              <a:t>10</a:t>
            </a:r>
          </a:p>
        </p:txBody>
      </p:sp>
      <p:sp>
        <p:nvSpPr>
          <p:cNvPr id="673" name="0"/>
          <p:cNvSpPr txBox="1"/>
          <p:nvPr/>
        </p:nvSpPr>
        <p:spPr>
          <a:xfrm>
            <a:off x="1968500" y="6178550"/>
            <a:ext cx="546100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r">
              <a:defRPr sz="2300"/>
            </a:lvl1pPr>
          </a:lstStyle>
          <a:p>
            <a:r>
              <a:t>0</a:t>
            </a:r>
          </a:p>
        </p:txBody>
      </p:sp>
      <p:sp>
        <p:nvSpPr>
          <p:cNvPr id="674" name="Mon"/>
          <p:cNvSpPr txBox="1"/>
          <p:nvPr/>
        </p:nvSpPr>
        <p:spPr>
          <a:xfrm>
            <a:off x="2679700" y="6356350"/>
            <a:ext cx="660400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2300"/>
            </a:lvl1pPr>
          </a:lstStyle>
          <a:p>
            <a:r>
              <a:t>Mon</a:t>
            </a:r>
          </a:p>
        </p:txBody>
      </p:sp>
      <p:sp>
        <p:nvSpPr>
          <p:cNvPr id="675" name="Tue"/>
          <p:cNvSpPr txBox="1"/>
          <p:nvPr/>
        </p:nvSpPr>
        <p:spPr>
          <a:xfrm>
            <a:off x="3886200" y="6356350"/>
            <a:ext cx="660400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2300"/>
            </a:lvl1pPr>
          </a:lstStyle>
          <a:p>
            <a:r>
              <a:t>Tue</a:t>
            </a:r>
          </a:p>
        </p:txBody>
      </p:sp>
      <p:sp>
        <p:nvSpPr>
          <p:cNvPr id="676" name="Wed"/>
          <p:cNvSpPr txBox="1"/>
          <p:nvPr/>
        </p:nvSpPr>
        <p:spPr>
          <a:xfrm>
            <a:off x="5092700" y="6356350"/>
            <a:ext cx="660400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2300"/>
            </a:lvl1pPr>
          </a:lstStyle>
          <a:p>
            <a:r>
              <a:t>Wed</a:t>
            </a:r>
          </a:p>
        </p:txBody>
      </p:sp>
      <p:sp>
        <p:nvSpPr>
          <p:cNvPr id="677" name="Thu"/>
          <p:cNvSpPr txBox="1"/>
          <p:nvPr/>
        </p:nvSpPr>
        <p:spPr>
          <a:xfrm>
            <a:off x="6299200" y="6356350"/>
            <a:ext cx="660400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2300"/>
            </a:lvl1pPr>
          </a:lstStyle>
          <a:p>
            <a:r>
              <a:t>Thu</a:t>
            </a:r>
          </a:p>
        </p:txBody>
      </p:sp>
      <p:sp>
        <p:nvSpPr>
          <p:cNvPr id="678" name="Fri"/>
          <p:cNvSpPr txBox="1"/>
          <p:nvPr/>
        </p:nvSpPr>
        <p:spPr>
          <a:xfrm>
            <a:off x="7505700" y="6356350"/>
            <a:ext cx="660400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2300"/>
            </a:lvl1pPr>
          </a:lstStyle>
          <a:p>
            <a:r>
              <a:t>Fri</a:t>
            </a:r>
          </a:p>
        </p:txBody>
      </p:sp>
      <p:grpSp>
        <p:nvGrpSpPr>
          <p:cNvPr id="681" name="Tasks"/>
          <p:cNvGrpSpPr/>
          <p:nvPr/>
        </p:nvGrpSpPr>
        <p:grpSpPr>
          <a:xfrm>
            <a:off x="698500" y="228600"/>
            <a:ext cx="3683000" cy="495300"/>
            <a:chOff x="0" y="0"/>
            <a:chExt cx="3683000" cy="495300"/>
          </a:xfrm>
        </p:grpSpPr>
        <p:sp>
          <p:nvSpPr>
            <p:cNvPr id="679" name="Rectangle"/>
            <p:cNvSpPr/>
            <p:nvPr/>
          </p:nvSpPr>
          <p:spPr>
            <a:xfrm>
              <a:off x="0" y="0"/>
              <a:ext cx="3683000" cy="495300"/>
            </a:xfrm>
            <a:prstGeom prst="rect">
              <a:avLst/>
            </a:prstGeom>
            <a:solidFill>
              <a:srgbClr val="3C88DC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700"/>
                </a:lnSpc>
                <a:tabLst>
                  <a:tab pos="1066800" algn="l"/>
                </a:tabLst>
                <a:defRPr sz="31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0" name="Tasks"/>
            <p:cNvSpPr txBox="1"/>
            <p:nvPr/>
          </p:nvSpPr>
          <p:spPr>
            <a:xfrm>
              <a:off x="0" y="14322"/>
              <a:ext cx="3683000" cy="466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ts val="3700"/>
                </a:lnSpc>
                <a:tabLst>
                  <a:tab pos="1066800" algn="l"/>
                </a:tabLst>
                <a:defRPr sz="3100">
                  <a:solidFill>
                    <a:srgbClr val="FFFFFF"/>
                  </a:solidFill>
                </a:defRPr>
              </a:lvl1pPr>
            </a:lstStyle>
            <a:p>
              <a:r>
                <a:t>Tasks</a:t>
              </a:r>
            </a:p>
          </p:txBody>
        </p:sp>
      </p:grpSp>
      <p:grpSp>
        <p:nvGrpSpPr>
          <p:cNvPr id="684" name="Code the user interface"/>
          <p:cNvGrpSpPr/>
          <p:nvPr/>
        </p:nvGrpSpPr>
        <p:grpSpPr>
          <a:xfrm>
            <a:off x="698500" y="717549"/>
            <a:ext cx="3683000" cy="508001"/>
            <a:chOff x="0" y="0"/>
            <a:chExt cx="3683000" cy="508000"/>
          </a:xfrm>
        </p:grpSpPr>
        <p:sp>
          <p:nvSpPr>
            <p:cNvPr id="682" name="Rectangle"/>
            <p:cNvSpPr/>
            <p:nvPr/>
          </p:nvSpPr>
          <p:spPr>
            <a:xfrm>
              <a:off x="0" y="6350"/>
              <a:ext cx="3683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>
                <a:defRPr sz="2600"/>
              </a:pPr>
              <a:endParaRPr/>
            </a:p>
          </p:txBody>
        </p:sp>
        <p:sp>
          <p:nvSpPr>
            <p:cNvPr id="683" name="Code the user interface"/>
            <p:cNvSpPr txBox="1"/>
            <p:nvPr/>
          </p:nvSpPr>
          <p:spPr>
            <a:xfrm>
              <a:off x="0" y="0"/>
              <a:ext cx="3683000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3500" tIns="63500" rIns="63500" bIns="63500" numCol="1" anchor="ctr">
              <a:spAutoFit/>
            </a:bodyPr>
            <a:lstStyle>
              <a:lvl1pPr algn="l">
                <a:defRPr sz="2600"/>
              </a:lvl1pPr>
            </a:lstStyle>
            <a:p>
              <a:r>
                <a:t>Code the user interface</a:t>
              </a:r>
            </a:p>
          </p:txBody>
        </p:sp>
      </p:grpSp>
      <p:grpSp>
        <p:nvGrpSpPr>
          <p:cNvPr id="687" name="Code the middle tier"/>
          <p:cNvGrpSpPr/>
          <p:nvPr/>
        </p:nvGrpSpPr>
        <p:grpSpPr>
          <a:xfrm>
            <a:off x="698500" y="1212849"/>
            <a:ext cx="3683000" cy="508001"/>
            <a:chOff x="0" y="0"/>
            <a:chExt cx="3683000" cy="508000"/>
          </a:xfrm>
        </p:grpSpPr>
        <p:sp>
          <p:nvSpPr>
            <p:cNvPr id="685" name="Rectangle"/>
            <p:cNvSpPr/>
            <p:nvPr/>
          </p:nvSpPr>
          <p:spPr>
            <a:xfrm>
              <a:off x="0" y="6350"/>
              <a:ext cx="3683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>
                <a:defRPr sz="2600"/>
              </a:pPr>
              <a:endParaRPr/>
            </a:p>
          </p:txBody>
        </p:sp>
        <p:sp>
          <p:nvSpPr>
            <p:cNvPr id="686" name="Code the middle tier"/>
            <p:cNvSpPr txBox="1"/>
            <p:nvPr/>
          </p:nvSpPr>
          <p:spPr>
            <a:xfrm>
              <a:off x="0" y="0"/>
              <a:ext cx="3683000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3500" tIns="63500" rIns="63500" bIns="63500" numCol="1" anchor="ctr">
              <a:spAutoFit/>
            </a:bodyPr>
            <a:lstStyle>
              <a:lvl1pPr algn="l">
                <a:defRPr sz="2600"/>
              </a:lvl1pPr>
            </a:lstStyle>
            <a:p>
              <a:r>
                <a:t>Code the middle tier</a:t>
              </a:r>
            </a:p>
          </p:txBody>
        </p:sp>
      </p:grpSp>
      <p:grpSp>
        <p:nvGrpSpPr>
          <p:cNvPr id="690" name="Test the middle tier"/>
          <p:cNvGrpSpPr/>
          <p:nvPr/>
        </p:nvGrpSpPr>
        <p:grpSpPr>
          <a:xfrm>
            <a:off x="698500" y="1708149"/>
            <a:ext cx="3683000" cy="508001"/>
            <a:chOff x="0" y="0"/>
            <a:chExt cx="3683000" cy="508000"/>
          </a:xfrm>
        </p:grpSpPr>
        <p:sp>
          <p:nvSpPr>
            <p:cNvPr id="688" name="Rectangle"/>
            <p:cNvSpPr/>
            <p:nvPr/>
          </p:nvSpPr>
          <p:spPr>
            <a:xfrm>
              <a:off x="0" y="6350"/>
              <a:ext cx="3683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>
                <a:defRPr sz="2600"/>
              </a:pPr>
              <a:endParaRPr/>
            </a:p>
          </p:txBody>
        </p:sp>
        <p:sp>
          <p:nvSpPr>
            <p:cNvPr id="689" name="Test the middle tier"/>
            <p:cNvSpPr txBox="1"/>
            <p:nvPr/>
          </p:nvSpPr>
          <p:spPr>
            <a:xfrm>
              <a:off x="0" y="0"/>
              <a:ext cx="3683000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3500" tIns="63500" rIns="63500" bIns="63500" numCol="1" anchor="ctr">
              <a:spAutoFit/>
            </a:bodyPr>
            <a:lstStyle>
              <a:lvl1pPr algn="l">
                <a:defRPr sz="2600"/>
              </a:lvl1pPr>
            </a:lstStyle>
            <a:p>
              <a:r>
                <a:t>Test the middle tier</a:t>
              </a:r>
            </a:p>
          </p:txBody>
        </p:sp>
      </p:grpSp>
      <p:grpSp>
        <p:nvGrpSpPr>
          <p:cNvPr id="693" name="Write online help"/>
          <p:cNvGrpSpPr/>
          <p:nvPr/>
        </p:nvGrpSpPr>
        <p:grpSpPr>
          <a:xfrm>
            <a:off x="698500" y="2203449"/>
            <a:ext cx="3683000" cy="508001"/>
            <a:chOff x="0" y="0"/>
            <a:chExt cx="3683000" cy="508000"/>
          </a:xfrm>
        </p:grpSpPr>
        <p:sp>
          <p:nvSpPr>
            <p:cNvPr id="691" name="Rectangle"/>
            <p:cNvSpPr/>
            <p:nvPr/>
          </p:nvSpPr>
          <p:spPr>
            <a:xfrm>
              <a:off x="0" y="6350"/>
              <a:ext cx="3683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>
                <a:defRPr sz="2600"/>
              </a:pPr>
              <a:endParaRPr/>
            </a:p>
          </p:txBody>
        </p:sp>
        <p:sp>
          <p:nvSpPr>
            <p:cNvPr id="692" name="Write online help"/>
            <p:cNvSpPr txBox="1"/>
            <p:nvPr/>
          </p:nvSpPr>
          <p:spPr>
            <a:xfrm>
              <a:off x="0" y="0"/>
              <a:ext cx="3683000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3500" tIns="63500" rIns="63500" bIns="63500" numCol="1" anchor="ctr">
              <a:spAutoFit/>
            </a:bodyPr>
            <a:lstStyle>
              <a:lvl1pPr algn="l">
                <a:defRPr sz="2600"/>
              </a:lvl1pPr>
            </a:lstStyle>
            <a:p>
              <a:r>
                <a:t>Write online help</a:t>
              </a:r>
            </a:p>
          </p:txBody>
        </p:sp>
      </p:grpSp>
      <p:grpSp>
        <p:nvGrpSpPr>
          <p:cNvPr id="696" name="Mon"/>
          <p:cNvGrpSpPr/>
          <p:nvPr/>
        </p:nvGrpSpPr>
        <p:grpSpPr>
          <a:xfrm>
            <a:off x="4381500" y="228600"/>
            <a:ext cx="1016000" cy="495300"/>
            <a:chOff x="0" y="0"/>
            <a:chExt cx="1016000" cy="495300"/>
          </a:xfrm>
        </p:grpSpPr>
        <p:sp>
          <p:nvSpPr>
            <p:cNvPr id="694" name="Rectangle"/>
            <p:cNvSpPr/>
            <p:nvPr/>
          </p:nvSpPr>
          <p:spPr>
            <a:xfrm>
              <a:off x="0" y="0"/>
              <a:ext cx="1016000" cy="495300"/>
            </a:xfrm>
            <a:prstGeom prst="rect">
              <a:avLst/>
            </a:prstGeom>
            <a:solidFill>
              <a:srgbClr val="3C88DC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700"/>
                </a:lnSpc>
                <a:tabLst>
                  <a:tab pos="1066800" algn="l"/>
                </a:tabLst>
                <a:defRPr sz="31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5" name="Mon"/>
            <p:cNvSpPr txBox="1"/>
            <p:nvPr/>
          </p:nvSpPr>
          <p:spPr>
            <a:xfrm>
              <a:off x="0" y="14322"/>
              <a:ext cx="1016000" cy="466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ts val="3700"/>
                </a:lnSpc>
                <a:tabLst>
                  <a:tab pos="1066800" algn="l"/>
                </a:tabLst>
                <a:defRPr sz="3100">
                  <a:solidFill>
                    <a:srgbClr val="FFFFFF"/>
                  </a:solidFill>
                </a:defRPr>
              </a:lvl1pPr>
            </a:lstStyle>
            <a:p>
              <a:r>
                <a:t>Mon</a:t>
              </a:r>
            </a:p>
          </p:txBody>
        </p:sp>
      </p:grpSp>
      <p:grpSp>
        <p:nvGrpSpPr>
          <p:cNvPr id="699" name="8"/>
          <p:cNvGrpSpPr/>
          <p:nvPr/>
        </p:nvGrpSpPr>
        <p:grpSpPr>
          <a:xfrm>
            <a:off x="4381500" y="717549"/>
            <a:ext cx="1016000" cy="508001"/>
            <a:chOff x="0" y="0"/>
            <a:chExt cx="1016000" cy="508000"/>
          </a:xfrm>
        </p:grpSpPr>
        <p:sp>
          <p:nvSpPr>
            <p:cNvPr id="697" name="Rectangle"/>
            <p:cNvSpPr/>
            <p:nvPr/>
          </p:nvSpPr>
          <p:spPr>
            <a:xfrm>
              <a:off x="0" y="6350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/>
              </a:pPr>
              <a:endParaRPr/>
            </a:p>
          </p:txBody>
        </p:sp>
        <p:sp>
          <p:nvSpPr>
            <p:cNvPr id="698" name="8"/>
            <p:cNvSpPr txBox="1"/>
            <p:nvPr/>
          </p:nvSpPr>
          <p:spPr>
            <a:xfrm>
              <a:off x="0" y="0"/>
              <a:ext cx="1016000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3500" tIns="63500" rIns="63500" bIns="63500" numCol="1" anchor="ctr">
              <a:spAutoFit/>
            </a:bodyPr>
            <a:lstStyle>
              <a:lvl1pPr marR="139567" algn="r">
                <a:defRPr sz="2600"/>
              </a:lvl1pPr>
            </a:lstStyle>
            <a:p>
              <a:r>
                <a:t>8</a:t>
              </a:r>
            </a:p>
          </p:txBody>
        </p:sp>
      </p:grpSp>
      <p:grpSp>
        <p:nvGrpSpPr>
          <p:cNvPr id="702" name="16"/>
          <p:cNvGrpSpPr/>
          <p:nvPr/>
        </p:nvGrpSpPr>
        <p:grpSpPr>
          <a:xfrm>
            <a:off x="4381500" y="1212849"/>
            <a:ext cx="1016000" cy="508001"/>
            <a:chOff x="0" y="0"/>
            <a:chExt cx="1016000" cy="508000"/>
          </a:xfrm>
        </p:grpSpPr>
        <p:sp>
          <p:nvSpPr>
            <p:cNvPr id="700" name="Rectangle"/>
            <p:cNvSpPr/>
            <p:nvPr/>
          </p:nvSpPr>
          <p:spPr>
            <a:xfrm>
              <a:off x="0" y="6350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/>
              </a:pPr>
              <a:endParaRPr/>
            </a:p>
          </p:txBody>
        </p:sp>
        <p:sp>
          <p:nvSpPr>
            <p:cNvPr id="701" name="16"/>
            <p:cNvSpPr txBox="1"/>
            <p:nvPr/>
          </p:nvSpPr>
          <p:spPr>
            <a:xfrm>
              <a:off x="0" y="0"/>
              <a:ext cx="1016000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3500" tIns="63500" rIns="63500" bIns="63500" numCol="1" anchor="ctr">
              <a:spAutoFit/>
            </a:bodyPr>
            <a:lstStyle>
              <a:lvl1pPr marR="139567" algn="r">
                <a:defRPr sz="2600"/>
              </a:lvl1pPr>
            </a:lstStyle>
            <a:p>
              <a:r>
                <a:t>16</a:t>
              </a:r>
            </a:p>
          </p:txBody>
        </p:sp>
      </p:grpSp>
      <p:grpSp>
        <p:nvGrpSpPr>
          <p:cNvPr id="705" name="8"/>
          <p:cNvGrpSpPr/>
          <p:nvPr/>
        </p:nvGrpSpPr>
        <p:grpSpPr>
          <a:xfrm>
            <a:off x="4381500" y="1708149"/>
            <a:ext cx="1016000" cy="508001"/>
            <a:chOff x="0" y="0"/>
            <a:chExt cx="1016000" cy="508000"/>
          </a:xfrm>
        </p:grpSpPr>
        <p:sp>
          <p:nvSpPr>
            <p:cNvPr id="703" name="Rectangle"/>
            <p:cNvSpPr/>
            <p:nvPr/>
          </p:nvSpPr>
          <p:spPr>
            <a:xfrm>
              <a:off x="0" y="6350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/>
              </a:pPr>
              <a:endParaRPr/>
            </a:p>
          </p:txBody>
        </p:sp>
        <p:sp>
          <p:nvSpPr>
            <p:cNvPr id="704" name="8"/>
            <p:cNvSpPr txBox="1"/>
            <p:nvPr/>
          </p:nvSpPr>
          <p:spPr>
            <a:xfrm>
              <a:off x="0" y="0"/>
              <a:ext cx="1016000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3500" tIns="63500" rIns="63500" bIns="63500" numCol="1" anchor="ctr">
              <a:spAutoFit/>
            </a:bodyPr>
            <a:lstStyle>
              <a:lvl1pPr marR="139567" algn="r">
                <a:defRPr sz="2600"/>
              </a:lvl1pPr>
            </a:lstStyle>
            <a:p>
              <a:r>
                <a:t>8</a:t>
              </a:r>
            </a:p>
          </p:txBody>
        </p:sp>
      </p:grpSp>
      <p:grpSp>
        <p:nvGrpSpPr>
          <p:cNvPr id="708" name="12"/>
          <p:cNvGrpSpPr/>
          <p:nvPr/>
        </p:nvGrpSpPr>
        <p:grpSpPr>
          <a:xfrm>
            <a:off x="4381500" y="2203449"/>
            <a:ext cx="1016000" cy="508001"/>
            <a:chOff x="0" y="0"/>
            <a:chExt cx="1016000" cy="508000"/>
          </a:xfrm>
        </p:grpSpPr>
        <p:sp>
          <p:nvSpPr>
            <p:cNvPr id="706" name="Rectangle"/>
            <p:cNvSpPr/>
            <p:nvPr/>
          </p:nvSpPr>
          <p:spPr>
            <a:xfrm>
              <a:off x="0" y="6350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/>
              </a:pPr>
              <a:endParaRPr/>
            </a:p>
          </p:txBody>
        </p:sp>
        <p:sp>
          <p:nvSpPr>
            <p:cNvPr id="707" name="12"/>
            <p:cNvSpPr txBox="1"/>
            <p:nvPr/>
          </p:nvSpPr>
          <p:spPr>
            <a:xfrm>
              <a:off x="0" y="0"/>
              <a:ext cx="1016000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3500" tIns="63500" rIns="63500" bIns="63500" numCol="1" anchor="ctr">
              <a:spAutoFit/>
            </a:bodyPr>
            <a:lstStyle>
              <a:lvl1pPr marR="139567" algn="r">
                <a:defRPr sz="2600"/>
              </a:lvl1pPr>
            </a:lstStyle>
            <a:p>
              <a:r>
                <a:t>12</a:t>
              </a:r>
            </a:p>
          </p:txBody>
        </p:sp>
      </p:grpSp>
      <p:grpSp>
        <p:nvGrpSpPr>
          <p:cNvPr id="711" name="Tues"/>
          <p:cNvGrpSpPr/>
          <p:nvPr/>
        </p:nvGrpSpPr>
        <p:grpSpPr>
          <a:xfrm>
            <a:off x="5397500" y="228600"/>
            <a:ext cx="1016000" cy="495300"/>
            <a:chOff x="0" y="0"/>
            <a:chExt cx="1016000" cy="495300"/>
          </a:xfrm>
        </p:grpSpPr>
        <p:sp>
          <p:nvSpPr>
            <p:cNvPr id="709" name="Rectangle"/>
            <p:cNvSpPr/>
            <p:nvPr/>
          </p:nvSpPr>
          <p:spPr>
            <a:xfrm>
              <a:off x="0" y="0"/>
              <a:ext cx="1016000" cy="495300"/>
            </a:xfrm>
            <a:prstGeom prst="rect">
              <a:avLst/>
            </a:prstGeom>
            <a:solidFill>
              <a:srgbClr val="3C88DC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700"/>
                </a:lnSpc>
                <a:tabLst>
                  <a:tab pos="1066800" algn="l"/>
                </a:tabLst>
                <a:defRPr sz="31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0" name="Tues"/>
            <p:cNvSpPr txBox="1"/>
            <p:nvPr/>
          </p:nvSpPr>
          <p:spPr>
            <a:xfrm>
              <a:off x="0" y="14322"/>
              <a:ext cx="1016000" cy="466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ts val="3700"/>
                </a:lnSpc>
                <a:tabLst>
                  <a:tab pos="1066800" algn="l"/>
                </a:tabLst>
                <a:defRPr sz="3100">
                  <a:solidFill>
                    <a:srgbClr val="FFFFFF"/>
                  </a:solidFill>
                </a:defRPr>
              </a:lvl1pPr>
            </a:lstStyle>
            <a:p>
              <a:r>
                <a:t>Tues</a:t>
              </a:r>
            </a:p>
          </p:txBody>
        </p:sp>
      </p:grpSp>
      <p:grpSp>
        <p:nvGrpSpPr>
          <p:cNvPr id="714" name="Wed"/>
          <p:cNvGrpSpPr/>
          <p:nvPr/>
        </p:nvGrpSpPr>
        <p:grpSpPr>
          <a:xfrm>
            <a:off x="6413500" y="228600"/>
            <a:ext cx="1016000" cy="495300"/>
            <a:chOff x="0" y="0"/>
            <a:chExt cx="1016000" cy="495300"/>
          </a:xfrm>
        </p:grpSpPr>
        <p:sp>
          <p:nvSpPr>
            <p:cNvPr id="712" name="Rectangle"/>
            <p:cNvSpPr/>
            <p:nvPr/>
          </p:nvSpPr>
          <p:spPr>
            <a:xfrm>
              <a:off x="0" y="0"/>
              <a:ext cx="1016000" cy="495300"/>
            </a:xfrm>
            <a:prstGeom prst="rect">
              <a:avLst/>
            </a:prstGeom>
            <a:solidFill>
              <a:srgbClr val="3C88DC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700"/>
                </a:lnSpc>
                <a:tabLst>
                  <a:tab pos="1066800" algn="l"/>
                </a:tabLst>
                <a:defRPr sz="31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3" name="Wed"/>
            <p:cNvSpPr txBox="1"/>
            <p:nvPr/>
          </p:nvSpPr>
          <p:spPr>
            <a:xfrm>
              <a:off x="0" y="14322"/>
              <a:ext cx="1016000" cy="466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ts val="3700"/>
                </a:lnSpc>
                <a:tabLst>
                  <a:tab pos="1066800" algn="l"/>
                </a:tabLst>
                <a:defRPr sz="3100">
                  <a:solidFill>
                    <a:srgbClr val="FFFFFF"/>
                  </a:solidFill>
                </a:defRPr>
              </a:lvl1pPr>
            </a:lstStyle>
            <a:p>
              <a:r>
                <a:t>Wed</a:t>
              </a:r>
            </a:p>
          </p:txBody>
        </p:sp>
      </p:grpSp>
      <p:grpSp>
        <p:nvGrpSpPr>
          <p:cNvPr id="717" name="Thur"/>
          <p:cNvGrpSpPr/>
          <p:nvPr/>
        </p:nvGrpSpPr>
        <p:grpSpPr>
          <a:xfrm>
            <a:off x="7429500" y="228600"/>
            <a:ext cx="1016000" cy="495300"/>
            <a:chOff x="0" y="0"/>
            <a:chExt cx="1016000" cy="495300"/>
          </a:xfrm>
        </p:grpSpPr>
        <p:sp>
          <p:nvSpPr>
            <p:cNvPr id="715" name="Rectangle"/>
            <p:cNvSpPr/>
            <p:nvPr/>
          </p:nvSpPr>
          <p:spPr>
            <a:xfrm>
              <a:off x="0" y="0"/>
              <a:ext cx="1016000" cy="495300"/>
            </a:xfrm>
            <a:prstGeom prst="rect">
              <a:avLst/>
            </a:prstGeom>
            <a:solidFill>
              <a:srgbClr val="3C88DC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700"/>
                </a:lnSpc>
                <a:tabLst>
                  <a:tab pos="1066800" algn="l"/>
                </a:tabLst>
                <a:defRPr sz="31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6" name="Thur"/>
            <p:cNvSpPr txBox="1"/>
            <p:nvPr/>
          </p:nvSpPr>
          <p:spPr>
            <a:xfrm>
              <a:off x="0" y="14322"/>
              <a:ext cx="1016000" cy="466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ts val="3700"/>
                </a:lnSpc>
                <a:tabLst>
                  <a:tab pos="1066800" algn="l"/>
                </a:tabLst>
                <a:defRPr sz="3100">
                  <a:solidFill>
                    <a:srgbClr val="FFFFFF"/>
                  </a:solidFill>
                </a:defRPr>
              </a:lvl1pPr>
            </a:lstStyle>
            <a:p>
              <a:r>
                <a:t>Thur</a:t>
              </a:r>
            </a:p>
          </p:txBody>
        </p:sp>
      </p:grpSp>
      <p:grpSp>
        <p:nvGrpSpPr>
          <p:cNvPr id="720" name="Fri"/>
          <p:cNvGrpSpPr/>
          <p:nvPr/>
        </p:nvGrpSpPr>
        <p:grpSpPr>
          <a:xfrm>
            <a:off x="8445500" y="228600"/>
            <a:ext cx="1016000" cy="495300"/>
            <a:chOff x="0" y="0"/>
            <a:chExt cx="1016000" cy="495300"/>
          </a:xfrm>
        </p:grpSpPr>
        <p:sp>
          <p:nvSpPr>
            <p:cNvPr id="718" name="Rectangle"/>
            <p:cNvSpPr/>
            <p:nvPr/>
          </p:nvSpPr>
          <p:spPr>
            <a:xfrm>
              <a:off x="0" y="0"/>
              <a:ext cx="1016000" cy="495300"/>
            </a:xfrm>
            <a:prstGeom prst="rect">
              <a:avLst/>
            </a:prstGeom>
            <a:solidFill>
              <a:srgbClr val="3C88DC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700"/>
                </a:lnSpc>
                <a:tabLst>
                  <a:tab pos="1066800" algn="l"/>
                </a:tabLst>
                <a:defRPr sz="31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9" name="Fri"/>
            <p:cNvSpPr txBox="1"/>
            <p:nvPr/>
          </p:nvSpPr>
          <p:spPr>
            <a:xfrm>
              <a:off x="0" y="14322"/>
              <a:ext cx="1016000" cy="466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ts val="3700"/>
                </a:lnSpc>
                <a:tabLst>
                  <a:tab pos="1066800" algn="l"/>
                </a:tabLst>
                <a:defRPr sz="3100">
                  <a:solidFill>
                    <a:srgbClr val="FFFFFF"/>
                  </a:solidFill>
                </a:defRPr>
              </a:lvl1pPr>
            </a:lstStyle>
            <a:p>
              <a:r>
                <a:t>Fri</a:t>
              </a:r>
            </a:p>
          </p:txBody>
        </p:sp>
      </p:grpSp>
      <p:sp>
        <p:nvSpPr>
          <p:cNvPr id="721" name="Line"/>
          <p:cNvSpPr/>
          <p:nvPr/>
        </p:nvSpPr>
        <p:spPr>
          <a:xfrm>
            <a:off x="2565399" y="3683000"/>
            <a:ext cx="5994617" cy="128"/>
          </a:xfrm>
          <a:prstGeom prst="line">
            <a:avLst/>
          </a:prstGeom>
          <a:ln w="25400">
            <a:solidFill>
              <a:srgbClr val="728FBC">
                <a:alpha val="5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22" name="Line"/>
          <p:cNvSpPr/>
          <p:nvPr/>
        </p:nvSpPr>
        <p:spPr>
          <a:xfrm>
            <a:off x="3040129" y="3938480"/>
            <a:ext cx="1159364" cy="785377"/>
          </a:xfrm>
          <a:prstGeom prst="line">
            <a:avLst/>
          </a:prstGeom>
          <a:ln w="38100">
            <a:solidFill>
              <a:srgbClr val="023E7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23" name="Circle"/>
          <p:cNvSpPr/>
          <p:nvPr/>
        </p:nvSpPr>
        <p:spPr>
          <a:xfrm>
            <a:off x="2857500" y="3771900"/>
            <a:ext cx="292100" cy="292100"/>
          </a:xfrm>
          <a:prstGeom prst="ellipse">
            <a:avLst/>
          </a:prstGeom>
          <a:solidFill>
            <a:srgbClr val="459CE3"/>
          </a:solidFill>
          <a:ln w="25400">
            <a:solidFill>
              <a:srgbClr val="023E7F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800"/>
              </a:lnSpc>
              <a:tabLst>
                <a:tab pos="1066800" algn="l"/>
              </a:tabLst>
              <a:defRPr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24" name="Circle"/>
          <p:cNvSpPr/>
          <p:nvPr/>
        </p:nvSpPr>
        <p:spPr>
          <a:xfrm>
            <a:off x="4889500" y="2806700"/>
            <a:ext cx="292100" cy="292100"/>
          </a:xfrm>
          <a:prstGeom prst="ellipse">
            <a:avLst/>
          </a:prstGeom>
          <a:solidFill>
            <a:srgbClr val="459CE3"/>
          </a:solidFill>
          <a:ln w="25400">
            <a:solidFill>
              <a:srgbClr val="023E7F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25" name="Circle"/>
          <p:cNvSpPr/>
          <p:nvPr/>
        </p:nvSpPr>
        <p:spPr>
          <a:xfrm>
            <a:off x="5905500" y="2806700"/>
            <a:ext cx="292100" cy="292100"/>
          </a:xfrm>
          <a:prstGeom prst="ellipse">
            <a:avLst/>
          </a:prstGeom>
          <a:solidFill>
            <a:srgbClr val="459CE3"/>
          </a:solidFill>
          <a:ln w="25400">
            <a:solidFill>
              <a:srgbClr val="023E7F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26" name="Circle"/>
          <p:cNvSpPr/>
          <p:nvPr/>
        </p:nvSpPr>
        <p:spPr>
          <a:xfrm>
            <a:off x="6921500" y="2806700"/>
            <a:ext cx="292100" cy="292100"/>
          </a:xfrm>
          <a:prstGeom prst="ellipse">
            <a:avLst/>
          </a:prstGeom>
          <a:solidFill>
            <a:srgbClr val="459CE3"/>
          </a:solidFill>
          <a:ln w="25400">
            <a:solidFill>
              <a:srgbClr val="023E7F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27" name="Circle"/>
          <p:cNvSpPr/>
          <p:nvPr/>
        </p:nvSpPr>
        <p:spPr>
          <a:xfrm>
            <a:off x="7937500" y="2806700"/>
            <a:ext cx="292100" cy="292100"/>
          </a:xfrm>
          <a:prstGeom prst="ellipse">
            <a:avLst/>
          </a:prstGeom>
          <a:solidFill>
            <a:srgbClr val="459CE3"/>
          </a:solidFill>
          <a:ln w="25400">
            <a:solidFill>
              <a:srgbClr val="023E7F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28" name="Circle"/>
          <p:cNvSpPr/>
          <p:nvPr/>
        </p:nvSpPr>
        <p:spPr>
          <a:xfrm>
            <a:off x="8953500" y="2806700"/>
            <a:ext cx="292100" cy="292100"/>
          </a:xfrm>
          <a:prstGeom prst="ellipse">
            <a:avLst/>
          </a:prstGeom>
          <a:solidFill>
            <a:srgbClr val="459CE3"/>
          </a:solidFill>
          <a:ln w="25400">
            <a:solidFill>
              <a:srgbClr val="023E7F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29" name="Line"/>
          <p:cNvSpPr/>
          <p:nvPr/>
        </p:nvSpPr>
        <p:spPr>
          <a:xfrm flipV="1">
            <a:off x="4208841" y="4583608"/>
            <a:ext cx="1224812" cy="149597"/>
          </a:xfrm>
          <a:prstGeom prst="line">
            <a:avLst/>
          </a:prstGeom>
          <a:ln w="38100">
            <a:solidFill>
              <a:srgbClr val="023E7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30" name="Circle"/>
          <p:cNvSpPr/>
          <p:nvPr/>
        </p:nvSpPr>
        <p:spPr>
          <a:xfrm>
            <a:off x="4051300" y="4572000"/>
            <a:ext cx="292100" cy="292100"/>
          </a:xfrm>
          <a:prstGeom prst="ellipse">
            <a:avLst/>
          </a:prstGeom>
          <a:solidFill>
            <a:srgbClr val="459CE3"/>
          </a:solidFill>
          <a:ln w="25400">
            <a:solidFill>
              <a:srgbClr val="023E7F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800"/>
              </a:lnSpc>
              <a:tabLst>
                <a:tab pos="1066800" algn="l"/>
              </a:tabLst>
              <a:defRPr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31" name="Line"/>
          <p:cNvSpPr/>
          <p:nvPr/>
        </p:nvSpPr>
        <p:spPr>
          <a:xfrm>
            <a:off x="5414952" y="4602307"/>
            <a:ext cx="1243511" cy="878873"/>
          </a:xfrm>
          <a:prstGeom prst="line">
            <a:avLst/>
          </a:prstGeom>
          <a:ln w="38100">
            <a:solidFill>
              <a:srgbClr val="023E7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32" name="Circle"/>
          <p:cNvSpPr/>
          <p:nvPr/>
        </p:nvSpPr>
        <p:spPr>
          <a:xfrm>
            <a:off x="5270500" y="4445000"/>
            <a:ext cx="292100" cy="292100"/>
          </a:xfrm>
          <a:prstGeom prst="ellipse">
            <a:avLst/>
          </a:prstGeom>
          <a:solidFill>
            <a:srgbClr val="459CE3"/>
          </a:solidFill>
          <a:ln w="25400">
            <a:solidFill>
              <a:srgbClr val="023E7F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800"/>
              </a:lnSpc>
              <a:tabLst>
                <a:tab pos="1066800" algn="l"/>
              </a:tabLst>
              <a:defRPr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33" name="Line"/>
          <p:cNvSpPr/>
          <p:nvPr/>
        </p:nvSpPr>
        <p:spPr>
          <a:xfrm>
            <a:off x="6630412" y="5462480"/>
            <a:ext cx="1221851" cy="539401"/>
          </a:xfrm>
          <a:prstGeom prst="line">
            <a:avLst/>
          </a:prstGeom>
          <a:ln w="38100">
            <a:solidFill>
              <a:srgbClr val="023E7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34" name="Circle"/>
          <p:cNvSpPr/>
          <p:nvPr/>
        </p:nvSpPr>
        <p:spPr>
          <a:xfrm>
            <a:off x="7683500" y="5842000"/>
            <a:ext cx="292100" cy="292100"/>
          </a:xfrm>
          <a:prstGeom prst="ellipse">
            <a:avLst/>
          </a:prstGeom>
          <a:solidFill>
            <a:srgbClr val="459CE3"/>
          </a:solidFill>
          <a:ln w="25400">
            <a:solidFill>
              <a:srgbClr val="023E7F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800"/>
              </a:lnSpc>
              <a:tabLst>
                <a:tab pos="1066800" algn="l"/>
              </a:tabLst>
              <a:defRPr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35" name="Circle"/>
          <p:cNvSpPr/>
          <p:nvPr/>
        </p:nvSpPr>
        <p:spPr>
          <a:xfrm>
            <a:off x="6477000" y="5308600"/>
            <a:ext cx="292100" cy="292100"/>
          </a:xfrm>
          <a:prstGeom prst="ellipse">
            <a:avLst/>
          </a:prstGeom>
          <a:solidFill>
            <a:srgbClr val="459CE3"/>
          </a:solidFill>
          <a:ln w="25400">
            <a:solidFill>
              <a:srgbClr val="023E7F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800"/>
              </a:lnSpc>
              <a:tabLst>
                <a:tab pos="1066800" algn="l"/>
              </a:tabLst>
              <a:defRPr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740" name="Group"/>
          <p:cNvGrpSpPr/>
          <p:nvPr/>
        </p:nvGrpSpPr>
        <p:grpSpPr>
          <a:xfrm>
            <a:off x="6413500" y="723900"/>
            <a:ext cx="1016000" cy="1981200"/>
            <a:chOff x="0" y="0"/>
            <a:chExt cx="1016000" cy="1981200"/>
          </a:xfrm>
        </p:grpSpPr>
        <p:sp>
          <p:nvSpPr>
            <p:cNvPr id="736" name="Rectangle"/>
            <p:cNvSpPr/>
            <p:nvPr/>
          </p:nvSpPr>
          <p:spPr>
            <a:xfrm>
              <a:off x="0" y="-1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/>
              </a:pPr>
              <a:endParaRPr/>
            </a:p>
          </p:txBody>
        </p:sp>
        <p:sp>
          <p:nvSpPr>
            <p:cNvPr id="737" name="Rectangle"/>
            <p:cNvSpPr/>
            <p:nvPr/>
          </p:nvSpPr>
          <p:spPr>
            <a:xfrm>
              <a:off x="0" y="495299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/>
              </a:pPr>
              <a:endParaRPr/>
            </a:p>
          </p:txBody>
        </p:sp>
        <p:sp>
          <p:nvSpPr>
            <p:cNvPr id="738" name="Rectangle"/>
            <p:cNvSpPr/>
            <p:nvPr/>
          </p:nvSpPr>
          <p:spPr>
            <a:xfrm>
              <a:off x="0" y="990600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/>
              </a:pPr>
              <a:endParaRPr/>
            </a:p>
          </p:txBody>
        </p:sp>
        <p:sp>
          <p:nvSpPr>
            <p:cNvPr id="739" name="Rectangle"/>
            <p:cNvSpPr/>
            <p:nvPr/>
          </p:nvSpPr>
          <p:spPr>
            <a:xfrm>
              <a:off x="0" y="1485900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745" name="Group"/>
          <p:cNvGrpSpPr/>
          <p:nvPr/>
        </p:nvGrpSpPr>
        <p:grpSpPr>
          <a:xfrm>
            <a:off x="5397500" y="723900"/>
            <a:ext cx="1016000" cy="1981200"/>
            <a:chOff x="0" y="0"/>
            <a:chExt cx="1016000" cy="1981200"/>
          </a:xfrm>
        </p:grpSpPr>
        <p:sp>
          <p:nvSpPr>
            <p:cNvPr id="741" name="Rectangle"/>
            <p:cNvSpPr/>
            <p:nvPr/>
          </p:nvSpPr>
          <p:spPr>
            <a:xfrm>
              <a:off x="0" y="-1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/>
              </a:pPr>
              <a:endParaRPr/>
            </a:p>
          </p:txBody>
        </p:sp>
        <p:sp>
          <p:nvSpPr>
            <p:cNvPr id="742" name="Rectangle"/>
            <p:cNvSpPr/>
            <p:nvPr/>
          </p:nvSpPr>
          <p:spPr>
            <a:xfrm>
              <a:off x="0" y="495299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/>
              </a:pPr>
              <a:endParaRPr/>
            </a:p>
          </p:txBody>
        </p:sp>
        <p:sp>
          <p:nvSpPr>
            <p:cNvPr id="743" name="Rectangle"/>
            <p:cNvSpPr/>
            <p:nvPr/>
          </p:nvSpPr>
          <p:spPr>
            <a:xfrm>
              <a:off x="0" y="990600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/>
              </a:pPr>
              <a:endParaRPr/>
            </a:p>
          </p:txBody>
        </p:sp>
        <p:sp>
          <p:nvSpPr>
            <p:cNvPr id="744" name="Rectangle"/>
            <p:cNvSpPr/>
            <p:nvPr/>
          </p:nvSpPr>
          <p:spPr>
            <a:xfrm>
              <a:off x="0" y="1485900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750" name="Group"/>
          <p:cNvGrpSpPr/>
          <p:nvPr/>
        </p:nvGrpSpPr>
        <p:grpSpPr>
          <a:xfrm>
            <a:off x="8445500" y="723900"/>
            <a:ext cx="1016000" cy="1981200"/>
            <a:chOff x="0" y="0"/>
            <a:chExt cx="1016000" cy="1981200"/>
          </a:xfrm>
        </p:grpSpPr>
        <p:sp>
          <p:nvSpPr>
            <p:cNvPr id="746" name="Rectangle"/>
            <p:cNvSpPr/>
            <p:nvPr/>
          </p:nvSpPr>
          <p:spPr>
            <a:xfrm>
              <a:off x="0" y="-1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/>
              </a:pPr>
              <a:endParaRPr/>
            </a:p>
          </p:txBody>
        </p:sp>
        <p:sp>
          <p:nvSpPr>
            <p:cNvPr id="747" name="Rectangle"/>
            <p:cNvSpPr/>
            <p:nvPr/>
          </p:nvSpPr>
          <p:spPr>
            <a:xfrm>
              <a:off x="0" y="495299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/>
              </a:pPr>
              <a:endParaRPr/>
            </a:p>
          </p:txBody>
        </p:sp>
        <p:sp>
          <p:nvSpPr>
            <p:cNvPr id="748" name="Rectangle"/>
            <p:cNvSpPr/>
            <p:nvPr/>
          </p:nvSpPr>
          <p:spPr>
            <a:xfrm>
              <a:off x="0" y="990600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/>
              </a:pPr>
              <a:endParaRPr/>
            </a:p>
          </p:txBody>
        </p:sp>
        <p:sp>
          <p:nvSpPr>
            <p:cNvPr id="749" name="Rectangle"/>
            <p:cNvSpPr/>
            <p:nvPr/>
          </p:nvSpPr>
          <p:spPr>
            <a:xfrm>
              <a:off x="0" y="1485900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755" name="Group"/>
          <p:cNvGrpSpPr/>
          <p:nvPr/>
        </p:nvGrpSpPr>
        <p:grpSpPr>
          <a:xfrm>
            <a:off x="7429500" y="723900"/>
            <a:ext cx="1016000" cy="1981200"/>
            <a:chOff x="0" y="0"/>
            <a:chExt cx="1016000" cy="1981200"/>
          </a:xfrm>
        </p:grpSpPr>
        <p:sp>
          <p:nvSpPr>
            <p:cNvPr id="751" name="Rectangle"/>
            <p:cNvSpPr/>
            <p:nvPr/>
          </p:nvSpPr>
          <p:spPr>
            <a:xfrm>
              <a:off x="0" y="-1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/>
              </a:pPr>
              <a:endParaRPr/>
            </a:p>
          </p:txBody>
        </p:sp>
        <p:sp>
          <p:nvSpPr>
            <p:cNvPr id="752" name="Rectangle"/>
            <p:cNvSpPr/>
            <p:nvPr/>
          </p:nvSpPr>
          <p:spPr>
            <a:xfrm>
              <a:off x="0" y="495299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/>
              </a:pPr>
              <a:endParaRPr/>
            </a:p>
          </p:txBody>
        </p:sp>
        <p:sp>
          <p:nvSpPr>
            <p:cNvPr id="753" name="Rectangle"/>
            <p:cNvSpPr/>
            <p:nvPr/>
          </p:nvSpPr>
          <p:spPr>
            <a:xfrm>
              <a:off x="0" y="990600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/>
              </a:pPr>
              <a:endParaRPr/>
            </a:p>
          </p:txBody>
        </p:sp>
        <p:sp>
          <p:nvSpPr>
            <p:cNvPr id="754" name="Rectangle"/>
            <p:cNvSpPr/>
            <p:nvPr/>
          </p:nvSpPr>
          <p:spPr>
            <a:xfrm>
              <a:off x="0" y="1485900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766" name="Group"/>
          <p:cNvGrpSpPr/>
          <p:nvPr/>
        </p:nvGrpSpPr>
        <p:grpSpPr>
          <a:xfrm>
            <a:off x="5397500" y="717549"/>
            <a:ext cx="1016000" cy="1987551"/>
            <a:chOff x="0" y="0"/>
            <a:chExt cx="1016000" cy="1987550"/>
          </a:xfrm>
        </p:grpSpPr>
        <p:grpSp>
          <p:nvGrpSpPr>
            <p:cNvPr id="758" name="4"/>
            <p:cNvGrpSpPr/>
            <p:nvPr/>
          </p:nvGrpSpPr>
          <p:grpSpPr>
            <a:xfrm>
              <a:off x="0" y="0"/>
              <a:ext cx="1016000" cy="508000"/>
              <a:chOff x="0" y="0"/>
              <a:chExt cx="1016000" cy="508000"/>
            </a:xfrm>
          </p:grpSpPr>
          <p:sp>
            <p:nvSpPr>
              <p:cNvPr id="756" name="Rectangle"/>
              <p:cNvSpPr/>
              <p:nvPr/>
            </p:nvSpPr>
            <p:spPr>
              <a:xfrm>
                <a:off x="0" y="6350"/>
                <a:ext cx="1016000" cy="495301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600"/>
                </a:pPr>
                <a:endParaRPr/>
              </a:p>
            </p:txBody>
          </p:sp>
          <p:sp>
            <p:nvSpPr>
              <p:cNvPr id="757" name="4"/>
              <p:cNvSpPr txBox="1"/>
              <p:nvPr/>
            </p:nvSpPr>
            <p:spPr>
              <a:xfrm>
                <a:off x="0" y="0"/>
                <a:ext cx="1016000" cy="50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600"/>
                </a:lvl1pPr>
              </a:lstStyle>
              <a:p>
                <a:r>
                  <a:t>4</a:t>
                </a:r>
              </a:p>
            </p:txBody>
          </p:sp>
        </p:grpSp>
        <p:grpSp>
          <p:nvGrpSpPr>
            <p:cNvPr id="761" name="12"/>
            <p:cNvGrpSpPr/>
            <p:nvPr/>
          </p:nvGrpSpPr>
          <p:grpSpPr>
            <a:xfrm>
              <a:off x="0" y="495300"/>
              <a:ext cx="1016000" cy="508001"/>
              <a:chOff x="0" y="0"/>
              <a:chExt cx="1016000" cy="508000"/>
            </a:xfrm>
          </p:grpSpPr>
          <p:sp>
            <p:nvSpPr>
              <p:cNvPr id="759" name="Rectangle"/>
              <p:cNvSpPr/>
              <p:nvPr/>
            </p:nvSpPr>
            <p:spPr>
              <a:xfrm>
                <a:off x="0" y="6350"/>
                <a:ext cx="1016000" cy="495301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600"/>
                </a:pPr>
                <a:endParaRPr/>
              </a:p>
            </p:txBody>
          </p:sp>
          <p:sp>
            <p:nvSpPr>
              <p:cNvPr id="760" name="12"/>
              <p:cNvSpPr txBox="1"/>
              <p:nvPr/>
            </p:nvSpPr>
            <p:spPr>
              <a:xfrm>
                <a:off x="0" y="0"/>
                <a:ext cx="1016000" cy="50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600"/>
                </a:lvl1pPr>
              </a:lstStyle>
              <a:p>
                <a:r>
                  <a:t>12</a:t>
                </a:r>
              </a:p>
            </p:txBody>
          </p:sp>
        </p:grpSp>
        <p:grpSp>
          <p:nvGrpSpPr>
            <p:cNvPr id="764" name="16"/>
            <p:cNvGrpSpPr/>
            <p:nvPr/>
          </p:nvGrpSpPr>
          <p:grpSpPr>
            <a:xfrm>
              <a:off x="0" y="990600"/>
              <a:ext cx="1016000" cy="508001"/>
              <a:chOff x="0" y="0"/>
              <a:chExt cx="1016000" cy="508000"/>
            </a:xfrm>
          </p:grpSpPr>
          <p:sp>
            <p:nvSpPr>
              <p:cNvPr id="762" name="Rectangle"/>
              <p:cNvSpPr/>
              <p:nvPr/>
            </p:nvSpPr>
            <p:spPr>
              <a:xfrm>
                <a:off x="0" y="6350"/>
                <a:ext cx="1016000" cy="495301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600"/>
                </a:pPr>
                <a:endParaRPr/>
              </a:p>
            </p:txBody>
          </p:sp>
          <p:sp>
            <p:nvSpPr>
              <p:cNvPr id="763" name="16"/>
              <p:cNvSpPr txBox="1"/>
              <p:nvPr/>
            </p:nvSpPr>
            <p:spPr>
              <a:xfrm>
                <a:off x="0" y="0"/>
                <a:ext cx="1016000" cy="50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600"/>
                </a:lvl1pPr>
              </a:lstStyle>
              <a:p>
                <a:r>
                  <a:t>16</a:t>
                </a:r>
              </a:p>
            </p:txBody>
          </p:sp>
        </p:grpSp>
        <p:sp>
          <p:nvSpPr>
            <p:cNvPr id="765" name="Rectangle"/>
            <p:cNvSpPr/>
            <p:nvPr/>
          </p:nvSpPr>
          <p:spPr>
            <a:xfrm>
              <a:off x="0" y="1492250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775" name="Group"/>
          <p:cNvGrpSpPr/>
          <p:nvPr/>
        </p:nvGrpSpPr>
        <p:grpSpPr>
          <a:xfrm>
            <a:off x="7429500" y="723900"/>
            <a:ext cx="1016000" cy="1981200"/>
            <a:chOff x="0" y="0"/>
            <a:chExt cx="1016000" cy="1981200"/>
          </a:xfrm>
        </p:grpSpPr>
        <p:sp>
          <p:nvSpPr>
            <p:cNvPr id="767" name="Rectangle"/>
            <p:cNvSpPr/>
            <p:nvPr/>
          </p:nvSpPr>
          <p:spPr>
            <a:xfrm>
              <a:off x="0" y="-1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770" name="7"/>
            <p:cNvGrpSpPr/>
            <p:nvPr/>
          </p:nvGrpSpPr>
          <p:grpSpPr>
            <a:xfrm>
              <a:off x="0" y="488949"/>
              <a:ext cx="1016000" cy="508001"/>
              <a:chOff x="0" y="0"/>
              <a:chExt cx="1016000" cy="508000"/>
            </a:xfrm>
          </p:grpSpPr>
          <p:sp>
            <p:nvSpPr>
              <p:cNvPr id="768" name="Rectangle"/>
              <p:cNvSpPr/>
              <p:nvPr/>
            </p:nvSpPr>
            <p:spPr>
              <a:xfrm>
                <a:off x="0" y="6350"/>
                <a:ext cx="1016000" cy="495301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600"/>
                </a:pPr>
                <a:endParaRPr/>
              </a:p>
            </p:txBody>
          </p:sp>
          <p:sp>
            <p:nvSpPr>
              <p:cNvPr id="769" name="7"/>
              <p:cNvSpPr txBox="1"/>
              <p:nvPr/>
            </p:nvSpPr>
            <p:spPr>
              <a:xfrm>
                <a:off x="0" y="0"/>
                <a:ext cx="1016000" cy="50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600"/>
                </a:lvl1pPr>
              </a:lstStyle>
              <a:p>
                <a:r>
                  <a:t>7</a:t>
                </a:r>
              </a:p>
            </p:txBody>
          </p:sp>
        </p:grpSp>
        <p:grpSp>
          <p:nvGrpSpPr>
            <p:cNvPr id="773" name="11"/>
            <p:cNvGrpSpPr/>
            <p:nvPr/>
          </p:nvGrpSpPr>
          <p:grpSpPr>
            <a:xfrm>
              <a:off x="0" y="984249"/>
              <a:ext cx="1016000" cy="508001"/>
              <a:chOff x="0" y="0"/>
              <a:chExt cx="1016000" cy="508000"/>
            </a:xfrm>
          </p:grpSpPr>
          <p:sp>
            <p:nvSpPr>
              <p:cNvPr id="771" name="Rectangle"/>
              <p:cNvSpPr/>
              <p:nvPr/>
            </p:nvSpPr>
            <p:spPr>
              <a:xfrm>
                <a:off x="0" y="6350"/>
                <a:ext cx="1016000" cy="495301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600"/>
                </a:pPr>
                <a:endParaRPr/>
              </a:p>
            </p:txBody>
          </p:sp>
          <p:sp>
            <p:nvSpPr>
              <p:cNvPr id="772" name="11"/>
              <p:cNvSpPr txBox="1"/>
              <p:nvPr/>
            </p:nvSpPr>
            <p:spPr>
              <a:xfrm>
                <a:off x="0" y="0"/>
                <a:ext cx="1016000" cy="50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600"/>
                </a:lvl1pPr>
              </a:lstStyle>
              <a:p>
                <a:r>
                  <a:t>11</a:t>
                </a:r>
              </a:p>
            </p:txBody>
          </p:sp>
        </p:grpSp>
        <p:sp>
          <p:nvSpPr>
            <p:cNvPr id="774" name="Rectangle"/>
            <p:cNvSpPr/>
            <p:nvPr/>
          </p:nvSpPr>
          <p:spPr>
            <a:xfrm>
              <a:off x="0" y="1485900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786" name="Group"/>
          <p:cNvGrpSpPr/>
          <p:nvPr/>
        </p:nvGrpSpPr>
        <p:grpSpPr>
          <a:xfrm>
            <a:off x="6413500" y="717549"/>
            <a:ext cx="1016000" cy="1987551"/>
            <a:chOff x="0" y="0"/>
            <a:chExt cx="1016000" cy="1987550"/>
          </a:xfrm>
        </p:grpSpPr>
        <p:grpSp>
          <p:nvGrpSpPr>
            <p:cNvPr id="778" name="8"/>
            <p:cNvGrpSpPr/>
            <p:nvPr/>
          </p:nvGrpSpPr>
          <p:grpSpPr>
            <a:xfrm>
              <a:off x="0" y="0"/>
              <a:ext cx="1016000" cy="508000"/>
              <a:chOff x="0" y="0"/>
              <a:chExt cx="1016000" cy="508000"/>
            </a:xfrm>
          </p:grpSpPr>
          <p:sp>
            <p:nvSpPr>
              <p:cNvPr id="776" name="Rectangle"/>
              <p:cNvSpPr/>
              <p:nvPr/>
            </p:nvSpPr>
            <p:spPr>
              <a:xfrm>
                <a:off x="0" y="6350"/>
                <a:ext cx="1016000" cy="495301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600"/>
                </a:pPr>
                <a:endParaRPr/>
              </a:p>
            </p:txBody>
          </p:sp>
          <p:sp>
            <p:nvSpPr>
              <p:cNvPr id="777" name="8"/>
              <p:cNvSpPr txBox="1"/>
              <p:nvPr/>
            </p:nvSpPr>
            <p:spPr>
              <a:xfrm>
                <a:off x="0" y="0"/>
                <a:ext cx="1016000" cy="50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600"/>
                </a:lvl1pPr>
              </a:lstStyle>
              <a:p>
                <a:r>
                  <a:t>8</a:t>
                </a:r>
              </a:p>
            </p:txBody>
          </p:sp>
        </p:grpSp>
        <p:grpSp>
          <p:nvGrpSpPr>
            <p:cNvPr id="781" name="10"/>
            <p:cNvGrpSpPr/>
            <p:nvPr/>
          </p:nvGrpSpPr>
          <p:grpSpPr>
            <a:xfrm>
              <a:off x="0" y="495300"/>
              <a:ext cx="1016000" cy="508001"/>
              <a:chOff x="0" y="0"/>
              <a:chExt cx="1016000" cy="508000"/>
            </a:xfrm>
          </p:grpSpPr>
          <p:sp>
            <p:nvSpPr>
              <p:cNvPr id="779" name="Rectangle"/>
              <p:cNvSpPr/>
              <p:nvPr/>
            </p:nvSpPr>
            <p:spPr>
              <a:xfrm>
                <a:off x="0" y="6350"/>
                <a:ext cx="1016000" cy="495301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600"/>
                </a:pPr>
                <a:endParaRPr/>
              </a:p>
            </p:txBody>
          </p:sp>
          <p:sp>
            <p:nvSpPr>
              <p:cNvPr id="780" name="10"/>
              <p:cNvSpPr txBox="1"/>
              <p:nvPr/>
            </p:nvSpPr>
            <p:spPr>
              <a:xfrm>
                <a:off x="0" y="0"/>
                <a:ext cx="1016000" cy="50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600"/>
                </a:lvl1pPr>
              </a:lstStyle>
              <a:p>
                <a:r>
                  <a:t>10</a:t>
                </a:r>
              </a:p>
            </p:txBody>
          </p:sp>
        </p:grpSp>
        <p:grpSp>
          <p:nvGrpSpPr>
            <p:cNvPr id="784" name="16"/>
            <p:cNvGrpSpPr/>
            <p:nvPr/>
          </p:nvGrpSpPr>
          <p:grpSpPr>
            <a:xfrm>
              <a:off x="0" y="990600"/>
              <a:ext cx="1016000" cy="508001"/>
              <a:chOff x="0" y="0"/>
              <a:chExt cx="1016000" cy="508000"/>
            </a:xfrm>
          </p:grpSpPr>
          <p:sp>
            <p:nvSpPr>
              <p:cNvPr id="782" name="Rectangle"/>
              <p:cNvSpPr/>
              <p:nvPr/>
            </p:nvSpPr>
            <p:spPr>
              <a:xfrm>
                <a:off x="0" y="6350"/>
                <a:ext cx="1016000" cy="495301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600"/>
                </a:pPr>
                <a:endParaRPr/>
              </a:p>
            </p:txBody>
          </p:sp>
          <p:sp>
            <p:nvSpPr>
              <p:cNvPr id="783" name="16"/>
              <p:cNvSpPr txBox="1"/>
              <p:nvPr/>
            </p:nvSpPr>
            <p:spPr>
              <a:xfrm>
                <a:off x="0" y="0"/>
                <a:ext cx="1016000" cy="50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600"/>
                </a:lvl1pPr>
              </a:lstStyle>
              <a:p>
                <a:r>
                  <a:t>16</a:t>
                </a:r>
              </a:p>
            </p:txBody>
          </p:sp>
        </p:grpSp>
        <p:sp>
          <p:nvSpPr>
            <p:cNvPr id="785" name="Rectangle"/>
            <p:cNvSpPr/>
            <p:nvPr/>
          </p:nvSpPr>
          <p:spPr>
            <a:xfrm>
              <a:off x="0" y="1492250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793" name="Group"/>
          <p:cNvGrpSpPr/>
          <p:nvPr/>
        </p:nvGrpSpPr>
        <p:grpSpPr>
          <a:xfrm>
            <a:off x="8445500" y="723900"/>
            <a:ext cx="1016000" cy="1981200"/>
            <a:chOff x="0" y="0"/>
            <a:chExt cx="1016000" cy="1981200"/>
          </a:xfrm>
        </p:grpSpPr>
        <p:sp>
          <p:nvSpPr>
            <p:cNvPr id="787" name="Rectangle"/>
            <p:cNvSpPr/>
            <p:nvPr/>
          </p:nvSpPr>
          <p:spPr>
            <a:xfrm>
              <a:off x="0" y="-1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88" name="Rectangle"/>
            <p:cNvSpPr/>
            <p:nvPr/>
          </p:nvSpPr>
          <p:spPr>
            <a:xfrm>
              <a:off x="0" y="495299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791" name="8"/>
            <p:cNvGrpSpPr/>
            <p:nvPr/>
          </p:nvGrpSpPr>
          <p:grpSpPr>
            <a:xfrm>
              <a:off x="0" y="984249"/>
              <a:ext cx="1016000" cy="508001"/>
              <a:chOff x="0" y="0"/>
              <a:chExt cx="1016000" cy="508000"/>
            </a:xfrm>
          </p:grpSpPr>
          <p:sp>
            <p:nvSpPr>
              <p:cNvPr id="789" name="Rectangle"/>
              <p:cNvSpPr/>
              <p:nvPr/>
            </p:nvSpPr>
            <p:spPr>
              <a:xfrm>
                <a:off x="0" y="6350"/>
                <a:ext cx="1016000" cy="495301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600"/>
                </a:pPr>
                <a:endParaRPr/>
              </a:p>
            </p:txBody>
          </p:sp>
          <p:sp>
            <p:nvSpPr>
              <p:cNvPr id="790" name="8"/>
              <p:cNvSpPr txBox="1"/>
              <p:nvPr/>
            </p:nvSpPr>
            <p:spPr>
              <a:xfrm>
                <a:off x="0" y="0"/>
                <a:ext cx="1016000" cy="50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600"/>
                </a:lvl1pPr>
              </a:lstStyle>
              <a:p>
                <a:r>
                  <a:t>8</a:t>
                </a:r>
              </a:p>
            </p:txBody>
          </p:sp>
        </p:grpSp>
        <p:sp>
          <p:nvSpPr>
            <p:cNvPr id="792" name="Rectangle"/>
            <p:cNvSpPr/>
            <p:nvPr/>
          </p:nvSpPr>
          <p:spPr>
            <a:xfrm>
              <a:off x="0" y="1485900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794" name="50"/>
          <p:cNvSpPr txBox="1"/>
          <p:nvPr/>
        </p:nvSpPr>
        <p:spPr>
          <a:xfrm>
            <a:off x="1968500" y="3473450"/>
            <a:ext cx="546100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r">
              <a:defRPr sz="2300"/>
            </a:lvl1pPr>
          </a:lstStyle>
          <a:p>
            <a:r>
              <a:t>50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hecker dir="vert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" dur="1000" fill="hold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fill="hold" grpId="3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7" dur="1000" fill="hold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fill="hold" grpId="7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xit" fill="hold" grpId="11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6" dur="1000" fill="hold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fill="hold" grpId="1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9" presetClass="entr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9" presetClass="exit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4" dur="1000" fill="hold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9" presetClass="entr" fill="hold" grpId="17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9" presetClass="entr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9" presetClass="exit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2" dur="1000" fill="hold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fill="hold" grpId="2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9" presetClass="entr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" grpId="8" animBg="1" advAuto="0"/>
      <p:bldP spid="723" grpId="3" animBg="1" advAuto="0"/>
      <p:bldP spid="724" grpId="1" animBg="1" advAuto="0"/>
      <p:bldP spid="724" grpId="2" animBg="1" advAuto="0"/>
      <p:bldP spid="725" grpId="5" animBg="1" advAuto="0"/>
      <p:bldP spid="725" grpId="6" animBg="1" advAuto="0"/>
      <p:bldP spid="726" grpId="10" animBg="1" advAuto="0"/>
      <p:bldP spid="726" grpId="11" animBg="1" advAuto="0"/>
      <p:bldP spid="727" grpId="15" animBg="1" advAuto="0"/>
      <p:bldP spid="727" grpId="16" animBg="1" advAuto="0"/>
      <p:bldP spid="728" grpId="20" animBg="1" advAuto="0"/>
      <p:bldP spid="728" grpId="21" animBg="1" advAuto="0"/>
      <p:bldP spid="729" grpId="13" animBg="1" advAuto="0"/>
      <p:bldP spid="730" grpId="7" animBg="1" advAuto="0"/>
      <p:bldP spid="731" grpId="18" animBg="1" advAuto="0"/>
      <p:bldP spid="732" grpId="12" animBg="1" advAuto="0"/>
      <p:bldP spid="733" grpId="23" animBg="1" advAuto="0"/>
      <p:bldP spid="734" grpId="22" animBg="1" advAuto="0"/>
      <p:bldP spid="735" grpId="17" animBg="1" advAuto="0"/>
      <p:bldP spid="766" grpId="4" animBg="1" advAuto="0"/>
      <p:bldP spid="775" grpId="14" animBg="1" advAuto="0"/>
      <p:bldP spid="786" grpId="9" animBg="1" advAuto="0"/>
      <p:bldP spid="793" grpId="19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calabil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gu-IN" dirty="0"/>
              <a:t>સ્કેલેબિલીટી</a:t>
            </a:r>
            <a:endParaRPr dirty="0"/>
          </a:p>
        </p:txBody>
      </p:sp>
      <p:sp>
        <p:nvSpPr>
          <p:cNvPr id="797" name="Typical individual team is 7 ± 2 peopl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73804" indent="-419804">
              <a:lnSpc>
                <a:spcPct val="90000"/>
              </a:lnSpc>
              <a:spcBef>
                <a:spcPts val="1300"/>
              </a:spcBef>
              <a:defRPr sz="3400"/>
            </a:pPr>
            <a:r>
              <a:rPr lang="gu-IN" dirty="0"/>
              <a:t>લાક્ષણિક વ્યક્તિગત ટીમ 7 ± 2 લોકો છે</a:t>
            </a:r>
          </a:p>
          <a:p>
            <a:pPr marL="1072266" lvl="1" indent="-419804">
              <a:lnSpc>
                <a:spcPct val="90000"/>
              </a:lnSpc>
              <a:spcBef>
                <a:spcPts val="1300"/>
              </a:spcBef>
              <a:defRPr sz="3400"/>
            </a:pPr>
            <a:r>
              <a:rPr lang="gu-IN" dirty="0"/>
              <a:t>સ્કેલેબિલીટી ટીમોની ટીમોમાંથી આવે છે</a:t>
            </a:r>
            <a:endParaRPr lang="en-US" dirty="0"/>
          </a:p>
          <a:p>
            <a:pPr marL="673804" indent="-419804">
              <a:lnSpc>
                <a:spcPct val="90000"/>
              </a:lnSpc>
              <a:spcBef>
                <a:spcPts val="1300"/>
              </a:spcBef>
              <a:defRPr sz="3400"/>
            </a:pPr>
            <a:r>
              <a:rPr lang="gu-IN" dirty="0"/>
              <a:t>સ્કેલિંગમાં પરિબળો</a:t>
            </a:r>
          </a:p>
          <a:p>
            <a:pPr marL="1072266" lvl="1" indent="-419804">
              <a:lnSpc>
                <a:spcPct val="90000"/>
              </a:lnSpc>
              <a:spcBef>
                <a:spcPts val="1300"/>
              </a:spcBef>
              <a:defRPr sz="3400"/>
            </a:pPr>
            <a:r>
              <a:rPr lang="gu-IN" dirty="0"/>
              <a:t>એપ્લિકેશનનો પ્રકાર</a:t>
            </a:r>
          </a:p>
          <a:p>
            <a:pPr marL="1072266" lvl="1" indent="-419804">
              <a:lnSpc>
                <a:spcPct val="90000"/>
              </a:lnSpc>
              <a:spcBef>
                <a:spcPts val="1300"/>
              </a:spcBef>
              <a:defRPr sz="3400"/>
            </a:pPr>
            <a:r>
              <a:rPr lang="gu-IN" dirty="0"/>
              <a:t>ટીમનું કદ</a:t>
            </a:r>
          </a:p>
          <a:p>
            <a:pPr marL="1072266" lvl="1" indent="-419804">
              <a:lnSpc>
                <a:spcPct val="90000"/>
              </a:lnSpc>
              <a:spcBef>
                <a:spcPts val="1300"/>
              </a:spcBef>
              <a:defRPr sz="3400"/>
            </a:pPr>
            <a:r>
              <a:rPr lang="gu-IN" dirty="0"/>
              <a:t>ટીમ વિખેરવું</a:t>
            </a:r>
          </a:p>
          <a:p>
            <a:pPr marL="1072266" lvl="1" indent="-419804">
              <a:lnSpc>
                <a:spcPct val="90000"/>
              </a:lnSpc>
              <a:spcBef>
                <a:spcPts val="1300"/>
              </a:spcBef>
              <a:defRPr sz="3400"/>
            </a:pPr>
            <a:r>
              <a:rPr lang="gu-IN" dirty="0"/>
              <a:t>પ્રોજેક્ટ સમયગાળો</a:t>
            </a:r>
          </a:p>
          <a:p>
            <a:pPr marL="673804" indent="-419804">
              <a:lnSpc>
                <a:spcPct val="90000"/>
              </a:lnSpc>
              <a:spcBef>
                <a:spcPts val="1300"/>
              </a:spcBef>
              <a:defRPr sz="3400"/>
            </a:pPr>
            <a:r>
              <a:rPr lang="gu-IN" dirty="0"/>
              <a:t>ઘણા 500+ વ્યક્તિ પ્રોજેક્ટ્સ પર સ્ક્રમનો ઉપયોગ કરવામાં આવ્યો છે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Rounded Rectangle"/>
          <p:cNvSpPr/>
          <p:nvPr/>
        </p:nvSpPr>
        <p:spPr>
          <a:xfrm>
            <a:off x="165100" y="3886200"/>
            <a:ext cx="3175000" cy="2819400"/>
          </a:xfrm>
          <a:prstGeom prst="roundRect">
            <a:avLst>
              <a:gd name="adj" fmla="val 6757"/>
            </a:avLst>
          </a:prstGeom>
          <a:solidFill>
            <a:srgbClr val="FFFFFF"/>
          </a:solidFill>
          <a:ln w="25400">
            <a:solidFill>
              <a:srgbClr val="005192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 b="1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00" name="Scaling through the Scrum of scrums"/>
          <p:cNvSpPr txBox="1">
            <a:spLocks noGrp="1"/>
          </p:cNvSpPr>
          <p:nvPr>
            <p:ph type="title"/>
          </p:nvPr>
        </p:nvSpPr>
        <p:spPr>
          <a:xfrm>
            <a:off x="342900" y="229910"/>
            <a:ext cx="9461500" cy="104139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</a:lvl1pPr>
          </a:lstStyle>
          <a:p>
            <a:r>
              <a:rPr lang="gu-IN" dirty="0"/>
              <a:t>સ્ક્રમ ના સ્ક્રમ્સ દ્વારા સ્કેલિંગ</a:t>
            </a:r>
            <a:endParaRPr dirty="0"/>
          </a:p>
        </p:txBody>
      </p:sp>
      <p:sp>
        <p:nvSpPr>
          <p:cNvPr id="801" name="Rounded Rectangle"/>
          <p:cNvSpPr/>
          <p:nvPr/>
        </p:nvSpPr>
        <p:spPr>
          <a:xfrm>
            <a:off x="3492500" y="3886200"/>
            <a:ext cx="3175000" cy="2819400"/>
          </a:xfrm>
          <a:prstGeom prst="roundRect">
            <a:avLst>
              <a:gd name="adj" fmla="val 6757"/>
            </a:avLst>
          </a:prstGeom>
          <a:solidFill>
            <a:srgbClr val="FFFFFF"/>
          </a:solidFill>
          <a:ln w="25400">
            <a:solidFill>
              <a:srgbClr val="10612B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 b="1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02" name="Rounded Rectangle"/>
          <p:cNvSpPr/>
          <p:nvPr/>
        </p:nvSpPr>
        <p:spPr>
          <a:xfrm>
            <a:off x="6781800" y="3886200"/>
            <a:ext cx="3175000" cy="2819400"/>
          </a:xfrm>
          <a:prstGeom prst="roundRect">
            <a:avLst>
              <a:gd name="adj" fmla="val 6757"/>
            </a:avLst>
          </a:prstGeom>
          <a:solidFill>
            <a:srgbClr val="FFFFFF"/>
          </a:solidFill>
          <a:ln w="25400">
            <a:solidFill>
              <a:srgbClr val="FD402F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 b="1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803" name="blue-guy-S.png" descr="blue-guy-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4978400"/>
            <a:ext cx="774700" cy="635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07" name="Group"/>
          <p:cNvGrpSpPr/>
          <p:nvPr/>
        </p:nvGrpSpPr>
        <p:grpSpPr>
          <a:xfrm>
            <a:off x="381000" y="4102100"/>
            <a:ext cx="2603500" cy="673100"/>
            <a:chOff x="0" y="0"/>
            <a:chExt cx="2603500" cy="673100"/>
          </a:xfrm>
        </p:grpSpPr>
        <p:pic>
          <p:nvPicPr>
            <p:cNvPr id="804" name="blue-blonde-S.png" descr="blue-blonde-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774701" cy="673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5" name="blue-brunette-S.png" descr="blue-brunette-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400" y="0"/>
              <a:ext cx="774700" cy="673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6" name="blue-blonde-S.png" descr="blue-blonde-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800" y="0"/>
              <a:ext cx="774701" cy="673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11" name="Group"/>
          <p:cNvGrpSpPr/>
          <p:nvPr/>
        </p:nvGrpSpPr>
        <p:grpSpPr>
          <a:xfrm>
            <a:off x="381000" y="5803900"/>
            <a:ext cx="2603500" cy="673100"/>
            <a:chOff x="0" y="0"/>
            <a:chExt cx="2603500" cy="673100"/>
          </a:xfrm>
        </p:grpSpPr>
        <p:pic>
          <p:nvPicPr>
            <p:cNvPr id="808" name="blue-guy-S.png" descr="blue-guy-S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25400"/>
              <a:ext cx="774701" cy="635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9" name="coach-S.png" descr="coach-S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8800" y="0"/>
              <a:ext cx="774701" cy="673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0" name="hacker-dude-S.png" descr="hacker-dude-S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4400" y="0"/>
              <a:ext cx="774700" cy="673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2" name="coach-S.png" descr="coach-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00" y="4102100"/>
            <a:ext cx="7747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3" name="green-blonde-S.png" descr="green-blonde-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0700" y="4102100"/>
            <a:ext cx="7747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4" name="green-brunette-S.png" descr="green-brunette-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6300" y="4953000"/>
            <a:ext cx="7747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5" name="hacker-dude-S.png" descr="hacker-dude-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4600" y="4953000"/>
            <a:ext cx="7747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6" name="hacker-dude-S.png" descr="hacker-dude-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6300" y="5803900"/>
            <a:ext cx="7747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7" name="green-brunette-S.png" descr="green-brunette-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0700" y="4953000"/>
            <a:ext cx="7747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8" name="hacker-dude-S.png" descr="hacker-dude-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100" y="4953000"/>
            <a:ext cx="7747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9" name="green-guy-S.png" descr="green-guy-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4600" y="4127500"/>
            <a:ext cx="774700" cy="63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0" name="red-blonde-S.png" descr="red-blonde-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5600" y="5384800"/>
            <a:ext cx="7747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1" name="coach-S.png" descr="coach-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1900" y="4533900"/>
            <a:ext cx="7747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2" name="hacker-dude-S.png" descr="hacker-dude-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3600" y="4559300"/>
            <a:ext cx="7747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3" name="red-brunette-S.png" descr="red-brunette-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73900" y="5384800"/>
            <a:ext cx="7747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4" name="red-guy-S.png" descr="red-guy-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90000" y="5410200"/>
            <a:ext cx="774700" cy="635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29" name="Group"/>
          <p:cNvGrpSpPr/>
          <p:nvPr/>
        </p:nvGrpSpPr>
        <p:grpSpPr>
          <a:xfrm>
            <a:off x="2857500" y="2032000"/>
            <a:ext cx="4445000" cy="1473200"/>
            <a:chOff x="0" y="0"/>
            <a:chExt cx="4445000" cy="1473200"/>
          </a:xfrm>
        </p:grpSpPr>
        <p:sp>
          <p:nvSpPr>
            <p:cNvPr id="825" name="Rounded Rectangle"/>
            <p:cNvSpPr/>
            <p:nvPr/>
          </p:nvSpPr>
          <p:spPr>
            <a:xfrm>
              <a:off x="0" y="0"/>
              <a:ext cx="4445000" cy="1473200"/>
            </a:xfrm>
            <a:prstGeom prst="roundRect">
              <a:avLst>
                <a:gd name="adj" fmla="val 20690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826" name="hacker-dude-S.png" descr="hacker-dude-S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9899" y="393699"/>
              <a:ext cx="774701" cy="673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7" name="green-guy-S.png" descr="green-guy-S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03399" y="419100"/>
              <a:ext cx="774701" cy="63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8" name="red-blonde-S.png" descr="red-blonde-S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36900" y="393699"/>
              <a:ext cx="774701" cy="673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30" name="hacker-dude-S.png" descr="hacker-dude-S.png"/>
          <p:cNvPicPr>
            <a:picLocks noChangeAspect="1"/>
          </p:cNvPicPr>
          <p:nvPr/>
        </p:nvPicPr>
        <p:blipFill>
          <a:blip r:embed="rId6">
            <a:alphaModFix amt="19924"/>
          </a:blip>
          <a:stretch>
            <a:fillRect/>
          </a:stretch>
        </p:blipFill>
        <p:spPr>
          <a:xfrm>
            <a:off x="1816100" y="4953000"/>
            <a:ext cx="7747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1" name="green-guy-S.png" descr="green-guy-S.png"/>
          <p:cNvPicPr>
            <a:picLocks noChangeAspect="1"/>
          </p:cNvPicPr>
          <p:nvPr/>
        </p:nvPicPr>
        <p:blipFill>
          <a:blip r:embed="rId9">
            <a:alphaModFix amt="19924"/>
          </a:blip>
          <a:stretch>
            <a:fillRect/>
          </a:stretch>
        </p:blipFill>
        <p:spPr>
          <a:xfrm>
            <a:off x="3784600" y="4127500"/>
            <a:ext cx="774700" cy="63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2" name="red-blonde-S.png" descr="red-blonde-S.png"/>
          <p:cNvPicPr>
            <a:picLocks noChangeAspect="1"/>
          </p:cNvPicPr>
          <p:nvPr/>
        </p:nvPicPr>
        <p:blipFill>
          <a:blip r:embed="rId10">
            <a:alphaModFix amt="19924"/>
          </a:blip>
          <a:stretch>
            <a:fillRect/>
          </a:stretch>
        </p:blipFill>
        <p:spPr>
          <a:xfrm>
            <a:off x="7975600" y="5384800"/>
            <a:ext cx="774700" cy="67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1000" fill="hold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4" dur="1000" fill="hold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xit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2" dur="1000" fill="hold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" grpId="1" animBg="1" advAuto="0"/>
      <p:bldP spid="819" grpId="3" animBg="1" advAuto="0"/>
      <p:bldP spid="820" grpId="5" animBg="1" advAuto="0"/>
      <p:bldP spid="829" grpId="7" animBg="1" advAuto="0"/>
      <p:bldP spid="830" grpId="2" animBg="1" advAuto="0"/>
      <p:bldP spid="831" grpId="4" animBg="1" advAuto="0"/>
      <p:bldP spid="832" grpId="6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Scrum of scrums of scrum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gu-IN" dirty="0"/>
              <a:t>સ્ક્રમ્સના સ્ક્રમ્સનું સ્ક્રમ</a:t>
            </a:r>
            <a:endParaRPr dirty="0"/>
          </a:p>
        </p:txBody>
      </p:sp>
      <p:grpSp>
        <p:nvGrpSpPr>
          <p:cNvPr id="940" name="Group"/>
          <p:cNvGrpSpPr/>
          <p:nvPr/>
        </p:nvGrpSpPr>
        <p:grpSpPr>
          <a:xfrm>
            <a:off x="406400" y="4229099"/>
            <a:ext cx="9258300" cy="2832101"/>
            <a:chOff x="0" y="0"/>
            <a:chExt cx="9258300" cy="2832100"/>
          </a:xfrm>
        </p:grpSpPr>
        <p:grpSp>
          <p:nvGrpSpPr>
            <p:cNvPr id="876" name="Group"/>
            <p:cNvGrpSpPr/>
            <p:nvPr/>
          </p:nvGrpSpPr>
          <p:grpSpPr>
            <a:xfrm>
              <a:off x="-1" y="-1"/>
              <a:ext cx="2857501" cy="2705101"/>
              <a:chOff x="0" y="0"/>
              <a:chExt cx="2857500" cy="2705100"/>
            </a:xfrm>
          </p:grpSpPr>
          <p:grpSp>
            <p:nvGrpSpPr>
              <p:cNvPr id="853" name="Group"/>
              <p:cNvGrpSpPr/>
              <p:nvPr/>
            </p:nvGrpSpPr>
            <p:grpSpPr>
              <a:xfrm>
                <a:off x="1485900" y="0"/>
                <a:ext cx="1371601" cy="2705100"/>
                <a:chOff x="0" y="0"/>
                <a:chExt cx="1371600" cy="2705100"/>
              </a:xfrm>
            </p:grpSpPr>
            <p:sp>
              <p:nvSpPr>
                <p:cNvPr id="835" name="Rounded Rectangle"/>
                <p:cNvSpPr/>
                <p:nvPr/>
              </p:nvSpPr>
              <p:spPr>
                <a:xfrm>
                  <a:off x="0" y="1409700"/>
                  <a:ext cx="1371600" cy="1295401"/>
                </a:xfrm>
                <a:prstGeom prst="roundRect">
                  <a:avLst>
                    <a:gd name="adj" fmla="val 14706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005192"/>
                  </a:solidFill>
                  <a:prstDash val="solid"/>
                  <a:miter lim="400000"/>
                </a:ln>
                <a:effectLst>
                  <a:outerShdw blurRad="114300" dist="63500" dir="2700000" rotWithShape="0">
                    <a:srgbClr val="000000">
                      <a:alpha val="30000"/>
                    </a:srgbClr>
                  </a:outerShdw>
                </a:effectLst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lnSpc>
                      <a:spcPts val="3600"/>
                    </a:lnSpc>
                    <a:tabLst>
                      <a:tab pos="1066800" algn="l"/>
                    </a:tabLst>
                    <a:defRPr sz="3000" b="1">
                      <a:solidFill>
                        <a:srgbClr val="EBF3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grpSp>
              <p:nvGrpSpPr>
                <p:cNvPr id="842" name="Group"/>
                <p:cNvGrpSpPr/>
                <p:nvPr/>
              </p:nvGrpSpPr>
              <p:grpSpPr>
                <a:xfrm>
                  <a:off x="76200" y="1600200"/>
                  <a:ext cx="1219200" cy="898579"/>
                  <a:chOff x="0" y="0"/>
                  <a:chExt cx="1219200" cy="898578"/>
                </a:xfrm>
              </p:grpSpPr>
              <p:pic>
                <p:nvPicPr>
                  <p:cNvPr id="836" name="blue-guy-S.png" descr="blue-guy-S.p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93700" y="0"/>
                    <a:ext cx="508001" cy="41639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37" name="blue-brunette-S.png" descr="blue-brunette-S.pn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71500" y="1905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38" name="blue-guy-S.png" descr="blue-guy-S.p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90499" y="203200"/>
                    <a:ext cx="508001" cy="41639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39" name="blue-blonde-S.png" descr="blue-blonde-S.png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1" y="4572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40" name="blue-brunette-S.png" descr="blue-brunette-S.pn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93700" y="4572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41" name="coach-S.png" descr="coach-S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711200" y="4572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sp>
              <p:nvSpPr>
                <p:cNvPr id="843" name="Rounded Rectangle"/>
                <p:cNvSpPr/>
                <p:nvPr/>
              </p:nvSpPr>
              <p:spPr>
                <a:xfrm>
                  <a:off x="0" y="-1"/>
                  <a:ext cx="1371600" cy="1295401"/>
                </a:xfrm>
                <a:prstGeom prst="roundRect">
                  <a:avLst>
                    <a:gd name="adj" fmla="val 14706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005192"/>
                  </a:solidFill>
                  <a:prstDash val="solid"/>
                  <a:miter lim="400000"/>
                </a:ln>
                <a:effectLst>
                  <a:outerShdw blurRad="114300" dist="63500" dir="2700000" rotWithShape="0">
                    <a:srgbClr val="000000">
                      <a:alpha val="30000"/>
                    </a:srgbClr>
                  </a:outerShdw>
                </a:effectLst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lnSpc>
                      <a:spcPts val="3600"/>
                    </a:lnSpc>
                    <a:tabLst>
                      <a:tab pos="1066800" algn="l"/>
                    </a:tabLst>
                    <a:defRPr sz="3000" b="1">
                      <a:solidFill>
                        <a:srgbClr val="EBF3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grpSp>
              <p:nvGrpSpPr>
                <p:cNvPr id="852" name="Group"/>
                <p:cNvGrpSpPr/>
                <p:nvPr/>
              </p:nvGrpSpPr>
              <p:grpSpPr>
                <a:xfrm>
                  <a:off x="76200" y="190500"/>
                  <a:ext cx="1219200" cy="911279"/>
                  <a:chOff x="0" y="0"/>
                  <a:chExt cx="1219200" cy="911279"/>
                </a:xfrm>
              </p:grpSpPr>
              <p:pic>
                <p:nvPicPr>
                  <p:cNvPr id="844" name="hacker-dude-S.png" descr="hacker-dude-S.png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11200" y="-1"/>
                    <a:ext cx="508001" cy="44138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45" name="blue-brunette-S.png" descr="blue-brunette-S.pn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93700" y="-1"/>
                    <a:ext cx="508001" cy="44138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46" name="blue-guy-S.png" descr="blue-guy-S.p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-1" y="12700"/>
                    <a:ext cx="508001" cy="41639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47" name="hacker-dude-S.png" descr="hacker-dude-S.png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84200" y="2032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48" name="blue-guy-S.png" descr="blue-guy-S.p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215899" y="215900"/>
                    <a:ext cx="508001" cy="41639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49" name="blue-blonde-S.png" descr="blue-blonde-S.png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1" y="469900"/>
                    <a:ext cx="508001" cy="44138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50" name="blue-brunette-S.png" descr="blue-brunette-S.pn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93700" y="469900"/>
                    <a:ext cx="508001" cy="44138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51" name="coach-S.png" descr="coach-S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711200" y="469900"/>
                    <a:ext cx="508001" cy="44138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</p:grpSp>
          <p:grpSp>
            <p:nvGrpSpPr>
              <p:cNvPr id="875" name="Group"/>
              <p:cNvGrpSpPr/>
              <p:nvPr/>
            </p:nvGrpSpPr>
            <p:grpSpPr>
              <a:xfrm>
                <a:off x="-1" y="0"/>
                <a:ext cx="1371601" cy="2705100"/>
                <a:chOff x="0" y="0"/>
                <a:chExt cx="1371600" cy="2705100"/>
              </a:xfrm>
            </p:grpSpPr>
            <p:sp>
              <p:nvSpPr>
                <p:cNvPr id="854" name="Rounded Rectangle"/>
                <p:cNvSpPr/>
                <p:nvPr/>
              </p:nvSpPr>
              <p:spPr>
                <a:xfrm>
                  <a:off x="0" y="-1"/>
                  <a:ext cx="1371600" cy="1295401"/>
                </a:xfrm>
                <a:prstGeom prst="roundRect">
                  <a:avLst>
                    <a:gd name="adj" fmla="val 14706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005192"/>
                  </a:solidFill>
                  <a:prstDash val="solid"/>
                  <a:miter lim="400000"/>
                </a:ln>
                <a:effectLst>
                  <a:outerShdw blurRad="114300" dist="63500" dir="2700000" rotWithShape="0">
                    <a:srgbClr val="000000">
                      <a:alpha val="30000"/>
                    </a:srgbClr>
                  </a:outerShdw>
                </a:effectLst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lnSpc>
                      <a:spcPts val="3600"/>
                    </a:lnSpc>
                    <a:tabLst>
                      <a:tab pos="1066800" algn="l"/>
                    </a:tabLst>
                    <a:defRPr sz="3000" b="1">
                      <a:solidFill>
                        <a:srgbClr val="EBF3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855" name="Rounded Rectangle"/>
                <p:cNvSpPr/>
                <p:nvPr/>
              </p:nvSpPr>
              <p:spPr>
                <a:xfrm>
                  <a:off x="0" y="1409700"/>
                  <a:ext cx="1371600" cy="1295401"/>
                </a:xfrm>
                <a:prstGeom prst="roundRect">
                  <a:avLst>
                    <a:gd name="adj" fmla="val 14706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005192"/>
                  </a:solidFill>
                  <a:prstDash val="solid"/>
                  <a:miter lim="400000"/>
                </a:ln>
                <a:effectLst>
                  <a:outerShdw blurRad="114300" dist="63500" dir="2700000" rotWithShape="0">
                    <a:srgbClr val="000000">
                      <a:alpha val="30000"/>
                    </a:srgbClr>
                  </a:outerShdw>
                </a:effectLst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lnSpc>
                      <a:spcPts val="3600"/>
                    </a:lnSpc>
                    <a:tabLst>
                      <a:tab pos="1066800" algn="l"/>
                    </a:tabLst>
                    <a:defRPr sz="3000" b="1">
                      <a:solidFill>
                        <a:srgbClr val="EBF3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grpSp>
              <p:nvGrpSpPr>
                <p:cNvPr id="864" name="Group"/>
                <p:cNvGrpSpPr/>
                <p:nvPr/>
              </p:nvGrpSpPr>
              <p:grpSpPr>
                <a:xfrm>
                  <a:off x="76200" y="1600200"/>
                  <a:ext cx="1219200" cy="911279"/>
                  <a:chOff x="0" y="0"/>
                  <a:chExt cx="1219200" cy="911279"/>
                </a:xfrm>
              </p:grpSpPr>
              <p:pic>
                <p:nvPicPr>
                  <p:cNvPr id="856" name="hacker-dude-S.png" descr="hacker-dude-S.png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11200" y="-1"/>
                    <a:ext cx="508001" cy="44138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57" name="blue-brunette-S.png" descr="blue-brunette-S.pn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93700" y="-1"/>
                    <a:ext cx="508001" cy="44138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58" name="blue-guy-S.png" descr="blue-guy-S.p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-1" y="12700"/>
                    <a:ext cx="508001" cy="41639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59" name="hacker-dude-S.png" descr="hacker-dude-S.png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84200" y="2032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60" name="blue-guy-S.png" descr="blue-guy-S.p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215899" y="215900"/>
                    <a:ext cx="508001" cy="41639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61" name="blue-blonde-S.png" descr="blue-blonde-S.png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1" y="469900"/>
                    <a:ext cx="508001" cy="44138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62" name="blue-brunette-S.png" descr="blue-brunette-S.pn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93700" y="469900"/>
                    <a:ext cx="508001" cy="44138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63" name="coach-S.png" descr="coach-S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711200" y="469900"/>
                    <a:ext cx="508001" cy="44138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grpSp>
              <p:nvGrpSpPr>
                <p:cNvPr id="874" name="Group"/>
                <p:cNvGrpSpPr/>
                <p:nvPr/>
              </p:nvGrpSpPr>
              <p:grpSpPr>
                <a:xfrm>
                  <a:off x="76200" y="152400"/>
                  <a:ext cx="1219200" cy="974779"/>
                  <a:chOff x="0" y="0"/>
                  <a:chExt cx="1219200" cy="974778"/>
                </a:xfrm>
              </p:grpSpPr>
              <p:pic>
                <p:nvPicPr>
                  <p:cNvPr id="865" name="blue-guy-S.png" descr="blue-guy-S.p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93700" y="12700"/>
                    <a:ext cx="508001" cy="41639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66" name="hacker-dude-S.png" descr="hacker-dude-S.png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1" y="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67" name="hacker-dude-S.png" descr="hacker-dude-S.png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11200" y="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68" name="blue-blonde-S.png" descr="blue-blonde-S.png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711200" y="2667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69" name="coach-S.png" descr="coach-S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711200" y="5334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70" name="blue-brunette-S.png" descr="blue-brunette-S.pn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93700" y="2667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71" name="blue-guy-S.png" descr="blue-guy-S.p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-1" y="279400"/>
                    <a:ext cx="508001" cy="41639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72" name="blue-guy-S.png" descr="blue-guy-S.p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-1" y="546100"/>
                    <a:ext cx="508001" cy="41639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73" name="blue-brunette-S.png" descr="blue-brunette-S.pn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93700" y="5334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</p:grpSp>
        </p:grpSp>
        <p:grpSp>
          <p:nvGrpSpPr>
            <p:cNvPr id="903" name="Group"/>
            <p:cNvGrpSpPr/>
            <p:nvPr/>
          </p:nvGrpSpPr>
          <p:grpSpPr>
            <a:xfrm>
              <a:off x="3200400" y="-1"/>
              <a:ext cx="2857500" cy="2705101"/>
              <a:chOff x="0" y="0"/>
              <a:chExt cx="2857500" cy="2705100"/>
            </a:xfrm>
          </p:grpSpPr>
          <p:grpSp>
            <p:nvGrpSpPr>
              <p:cNvPr id="893" name="Group"/>
              <p:cNvGrpSpPr/>
              <p:nvPr/>
            </p:nvGrpSpPr>
            <p:grpSpPr>
              <a:xfrm>
                <a:off x="-1" y="0"/>
                <a:ext cx="1371601" cy="2705100"/>
                <a:chOff x="0" y="0"/>
                <a:chExt cx="1371600" cy="2705100"/>
              </a:xfrm>
            </p:grpSpPr>
            <p:sp>
              <p:nvSpPr>
                <p:cNvPr id="877" name="Rounded Rectangle"/>
                <p:cNvSpPr/>
                <p:nvPr/>
              </p:nvSpPr>
              <p:spPr>
                <a:xfrm>
                  <a:off x="0" y="1409700"/>
                  <a:ext cx="1371600" cy="1295401"/>
                </a:xfrm>
                <a:prstGeom prst="roundRect">
                  <a:avLst>
                    <a:gd name="adj" fmla="val 14706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921100"/>
                  </a:solidFill>
                  <a:prstDash val="solid"/>
                  <a:miter lim="400000"/>
                </a:ln>
                <a:effectLst>
                  <a:outerShdw blurRad="114300" dist="63500" dir="2700000" rotWithShape="0">
                    <a:srgbClr val="000000">
                      <a:alpha val="30000"/>
                    </a:srgbClr>
                  </a:outerShdw>
                </a:effectLst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lnSpc>
                      <a:spcPts val="3600"/>
                    </a:lnSpc>
                    <a:tabLst>
                      <a:tab pos="1066800" algn="l"/>
                    </a:tabLst>
                    <a:defRPr sz="3000" b="1">
                      <a:solidFill>
                        <a:srgbClr val="EBF3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pic>
              <p:nvPicPr>
                <p:cNvPr id="878" name="red-blonde-S.png" descr="red-blonde-S.png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2000" y="15113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79" name="hacker-dude-S.png" descr="hacker-dude-S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1800" y="1511300"/>
                  <a:ext cx="508000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80" name="red-brunette-S.png" descr="red-brunette-S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299" y="15113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81" name="red-guy-S.png" descr="red-guy-S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9600" y="1790700"/>
                  <a:ext cx="508001" cy="41639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82" name="hacker-dude-S.png" descr="hacker-dude-S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9399" y="17780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83" name="red-brunette-S.png" descr="red-brunette-S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1800" y="2082800"/>
                  <a:ext cx="508000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84" name="red-guy-S.png" descr="red-guy-S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2000" y="2095500"/>
                  <a:ext cx="508001" cy="41639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85" name="coach-S.png" descr="coach-S.pn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299" y="20828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886" name="Rounded Rectangle"/>
                <p:cNvSpPr/>
                <p:nvPr/>
              </p:nvSpPr>
              <p:spPr>
                <a:xfrm>
                  <a:off x="0" y="-1"/>
                  <a:ext cx="1371600" cy="1295401"/>
                </a:xfrm>
                <a:prstGeom prst="roundRect">
                  <a:avLst>
                    <a:gd name="adj" fmla="val 14706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921100"/>
                  </a:solidFill>
                  <a:prstDash val="solid"/>
                  <a:miter lim="400000"/>
                </a:ln>
                <a:effectLst>
                  <a:outerShdw blurRad="114300" dist="63500" dir="2700000" rotWithShape="0">
                    <a:srgbClr val="000000">
                      <a:alpha val="30000"/>
                    </a:srgbClr>
                  </a:outerShdw>
                </a:effectLst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lnSpc>
                      <a:spcPts val="3600"/>
                    </a:lnSpc>
                    <a:tabLst>
                      <a:tab pos="1066800" algn="l"/>
                    </a:tabLst>
                    <a:defRPr sz="3000" b="1">
                      <a:solidFill>
                        <a:srgbClr val="EBF3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grpSp>
              <p:nvGrpSpPr>
                <p:cNvPr id="892" name="Group"/>
                <p:cNvGrpSpPr/>
                <p:nvPr/>
              </p:nvGrpSpPr>
              <p:grpSpPr>
                <a:xfrm>
                  <a:off x="101599" y="266700"/>
                  <a:ext cx="1155701" cy="746179"/>
                  <a:chOff x="0" y="0"/>
                  <a:chExt cx="1155700" cy="746178"/>
                </a:xfrm>
              </p:grpSpPr>
              <p:pic>
                <p:nvPicPr>
                  <p:cNvPr id="887" name="red-blonde-S.png" descr="red-blonde-S.png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65099" y="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88" name="red-guy-S.png" descr="red-guy-S.png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95300" y="12700"/>
                    <a:ext cx="508001" cy="41639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89" name="red-brunette-S.png" descr="red-brunette-S.png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17499" y="3048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90" name="red-guy-S.png" descr="red-guy-S.png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47700" y="317500"/>
                    <a:ext cx="508001" cy="41639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91" name="coach-S.png" descr="coach-S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1" y="3048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</p:grpSp>
          <p:grpSp>
            <p:nvGrpSpPr>
              <p:cNvPr id="902" name="Group"/>
              <p:cNvGrpSpPr/>
              <p:nvPr/>
            </p:nvGrpSpPr>
            <p:grpSpPr>
              <a:xfrm>
                <a:off x="1485900" y="711200"/>
                <a:ext cx="1371601" cy="1295401"/>
                <a:chOff x="0" y="0"/>
                <a:chExt cx="1371600" cy="1295400"/>
              </a:xfrm>
            </p:grpSpPr>
            <p:sp>
              <p:nvSpPr>
                <p:cNvPr id="894" name="Rounded Rectangle"/>
                <p:cNvSpPr/>
                <p:nvPr/>
              </p:nvSpPr>
              <p:spPr>
                <a:xfrm>
                  <a:off x="0" y="0"/>
                  <a:ext cx="1371600" cy="1295400"/>
                </a:xfrm>
                <a:prstGeom prst="roundRect">
                  <a:avLst>
                    <a:gd name="adj" fmla="val 14706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921100"/>
                  </a:solidFill>
                  <a:prstDash val="solid"/>
                  <a:miter lim="400000"/>
                </a:ln>
                <a:effectLst>
                  <a:outerShdw blurRad="114300" dist="63500" dir="2700000" rotWithShape="0">
                    <a:srgbClr val="000000">
                      <a:alpha val="30000"/>
                    </a:srgbClr>
                  </a:outerShdw>
                </a:effectLst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lnSpc>
                      <a:spcPts val="3600"/>
                    </a:lnSpc>
                    <a:tabLst>
                      <a:tab pos="1066800" algn="l"/>
                    </a:tabLst>
                    <a:defRPr sz="3000" b="1">
                      <a:solidFill>
                        <a:srgbClr val="EBF3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grpSp>
              <p:nvGrpSpPr>
                <p:cNvPr id="901" name="Group"/>
                <p:cNvGrpSpPr/>
                <p:nvPr/>
              </p:nvGrpSpPr>
              <p:grpSpPr>
                <a:xfrm>
                  <a:off x="101599" y="127000"/>
                  <a:ext cx="1155701" cy="1038279"/>
                  <a:chOff x="0" y="0"/>
                  <a:chExt cx="1155700" cy="1038278"/>
                </a:xfrm>
              </p:grpSpPr>
              <p:pic>
                <p:nvPicPr>
                  <p:cNvPr id="895" name="red-brunette-S.png" descr="red-brunette-S.png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17499" y="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96" name="red-guy-S.png" descr="red-guy-S.png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95300" y="304800"/>
                    <a:ext cx="508001" cy="41639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97" name="hacker-dude-S.png" descr="hacker-dude-S.png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65099" y="2921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98" name="red-guy-S.png" descr="red-guy-S.png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47700" y="609600"/>
                    <a:ext cx="508001" cy="41639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99" name="coach-S.png" descr="coach-S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1" y="5969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00" name="red-blonde-S.png" descr="red-blonde-S.png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17499" y="5969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</p:grpSp>
        </p:grpSp>
        <p:grpSp>
          <p:nvGrpSpPr>
            <p:cNvPr id="939" name="Group"/>
            <p:cNvGrpSpPr/>
            <p:nvPr/>
          </p:nvGrpSpPr>
          <p:grpSpPr>
            <a:xfrm>
              <a:off x="6400800" y="0"/>
              <a:ext cx="2857501" cy="2832100"/>
              <a:chOff x="0" y="0"/>
              <a:chExt cx="2857500" cy="2832100"/>
            </a:xfrm>
          </p:grpSpPr>
          <p:grpSp>
            <p:nvGrpSpPr>
              <p:cNvPr id="921" name="Group"/>
              <p:cNvGrpSpPr/>
              <p:nvPr/>
            </p:nvGrpSpPr>
            <p:grpSpPr>
              <a:xfrm>
                <a:off x="-1" y="0"/>
                <a:ext cx="1371601" cy="2832100"/>
                <a:chOff x="0" y="0"/>
                <a:chExt cx="1371600" cy="2832100"/>
              </a:xfrm>
            </p:grpSpPr>
            <p:sp>
              <p:nvSpPr>
                <p:cNvPr id="904" name="Rounded Rectangle"/>
                <p:cNvSpPr/>
                <p:nvPr/>
              </p:nvSpPr>
              <p:spPr>
                <a:xfrm>
                  <a:off x="0" y="-1"/>
                  <a:ext cx="1371600" cy="1295401"/>
                </a:xfrm>
                <a:prstGeom prst="roundRect">
                  <a:avLst>
                    <a:gd name="adj" fmla="val 14706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10612B"/>
                  </a:solidFill>
                  <a:prstDash val="solid"/>
                  <a:miter lim="400000"/>
                </a:ln>
                <a:effectLst>
                  <a:outerShdw blurRad="114300" dist="63500" dir="2700000" rotWithShape="0">
                    <a:srgbClr val="000000">
                      <a:alpha val="30000"/>
                    </a:srgbClr>
                  </a:outerShdw>
                </a:effectLst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lnSpc>
                      <a:spcPts val="3600"/>
                    </a:lnSpc>
                    <a:tabLst>
                      <a:tab pos="1066800" algn="l"/>
                    </a:tabLst>
                    <a:defRPr sz="3000" b="1">
                      <a:solidFill>
                        <a:srgbClr val="EBF3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905" name="Rounded Rectangle"/>
                <p:cNvSpPr/>
                <p:nvPr/>
              </p:nvSpPr>
              <p:spPr>
                <a:xfrm>
                  <a:off x="0" y="1536700"/>
                  <a:ext cx="1371600" cy="1295401"/>
                </a:xfrm>
                <a:prstGeom prst="roundRect">
                  <a:avLst>
                    <a:gd name="adj" fmla="val 14706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10612B"/>
                  </a:solidFill>
                  <a:prstDash val="solid"/>
                  <a:miter lim="400000"/>
                </a:ln>
                <a:effectLst>
                  <a:outerShdw blurRad="114300" dist="63500" dir="2700000" rotWithShape="0">
                    <a:srgbClr val="000000">
                      <a:alpha val="30000"/>
                    </a:srgbClr>
                  </a:outerShdw>
                </a:effectLst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lnSpc>
                      <a:spcPts val="3600"/>
                    </a:lnSpc>
                    <a:tabLst>
                      <a:tab pos="1066800" algn="l"/>
                    </a:tabLst>
                    <a:defRPr sz="3000" b="1">
                      <a:solidFill>
                        <a:srgbClr val="EBF3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grpSp>
              <p:nvGrpSpPr>
                <p:cNvPr id="914" name="Group"/>
                <p:cNvGrpSpPr/>
                <p:nvPr/>
              </p:nvGrpSpPr>
              <p:grpSpPr>
                <a:xfrm>
                  <a:off x="101599" y="152400"/>
                  <a:ext cx="1155701" cy="987479"/>
                  <a:chOff x="0" y="0"/>
                  <a:chExt cx="1155700" cy="987478"/>
                </a:xfrm>
              </p:grpSpPr>
              <p:pic>
                <p:nvPicPr>
                  <p:cNvPr id="906" name="hacker-dude-S.png" descr="hacker-dude-S.png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1" y="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07" name="green-guy-S.png" descr="green-guy-S.png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47700" y="12699"/>
                    <a:ext cx="508001" cy="416396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08" name="green-guy-S.png" descr="green-guy-S.png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317499" y="12699"/>
                    <a:ext cx="508001" cy="416396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09" name="hacker-dude-S.png" descr="hacker-dude-S.png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95300" y="2667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10" name="green-brunette-S.png" descr="green-brunette-S.png"/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65099" y="2667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11" name="green-blonde-S.png" descr="green-blonde-S.png"/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-1" y="546100"/>
                    <a:ext cx="508001" cy="44138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12" name="coach-S.png" descr="coach-S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47700" y="546100"/>
                    <a:ext cx="508001" cy="44138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13" name="green-guy-S.png" descr="green-guy-S.png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317499" y="558800"/>
                    <a:ext cx="508001" cy="416396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pic>
              <p:nvPicPr>
                <p:cNvPr id="915" name="hacker-dude-S.png" descr="hacker-dude-S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9099" y="16510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16" name="hacker-dude-S.png" descr="hacker-dude-S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6900" y="19558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17" name="green-brunette-S.png" descr="green-brunette-S.png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6699" y="19558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18" name="green-blonde-S.png" descr="green-blonde-S.png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1599" y="22352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19" name="coach-S.png" descr="coach-S.pn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9300" y="22352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20" name="green-guy-S.png" descr="green-guy-S.png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9099" y="2247900"/>
                  <a:ext cx="508001" cy="41639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938" name="Group"/>
              <p:cNvGrpSpPr/>
              <p:nvPr/>
            </p:nvGrpSpPr>
            <p:grpSpPr>
              <a:xfrm>
                <a:off x="1485900" y="0"/>
                <a:ext cx="1371601" cy="2832100"/>
                <a:chOff x="0" y="0"/>
                <a:chExt cx="1371600" cy="2832100"/>
              </a:xfrm>
            </p:grpSpPr>
            <p:sp>
              <p:nvSpPr>
                <p:cNvPr id="922" name="Rounded Rectangle"/>
                <p:cNvSpPr/>
                <p:nvPr/>
              </p:nvSpPr>
              <p:spPr>
                <a:xfrm>
                  <a:off x="0" y="-1"/>
                  <a:ext cx="1371600" cy="1295401"/>
                </a:xfrm>
                <a:prstGeom prst="roundRect">
                  <a:avLst>
                    <a:gd name="adj" fmla="val 14706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10612B"/>
                  </a:solidFill>
                  <a:prstDash val="solid"/>
                  <a:miter lim="400000"/>
                </a:ln>
                <a:effectLst>
                  <a:outerShdw blurRad="114300" dist="63500" dir="2700000" rotWithShape="0">
                    <a:srgbClr val="000000">
                      <a:alpha val="30000"/>
                    </a:srgbClr>
                  </a:outerShdw>
                </a:effectLst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lnSpc>
                      <a:spcPts val="3600"/>
                    </a:lnSpc>
                    <a:tabLst>
                      <a:tab pos="1066800" algn="l"/>
                    </a:tabLst>
                    <a:defRPr sz="3000" b="1">
                      <a:solidFill>
                        <a:srgbClr val="EBF3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923" name="Rounded Rectangle"/>
                <p:cNvSpPr/>
                <p:nvPr/>
              </p:nvSpPr>
              <p:spPr>
                <a:xfrm>
                  <a:off x="0" y="1536700"/>
                  <a:ext cx="1371600" cy="1295401"/>
                </a:xfrm>
                <a:prstGeom prst="roundRect">
                  <a:avLst>
                    <a:gd name="adj" fmla="val 14706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10612B"/>
                  </a:solidFill>
                  <a:prstDash val="solid"/>
                  <a:miter lim="400000"/>
                </a:ln>
                <a:effectLst>
                  <a:outerShdw blurRad="114300" dist="63500" dir="2700000" rotWithShape="0">
                    <a:srgbClr val="000000">
                      <a:alpha val="30000"/>
                    </a:srgbClr>
                  </a:outerShdw>
                </a:effectLst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lnSpc>
                      <a:spcPts val="3600"/>
                    </a:lnSpc>
                    <a:tabLst>
                      <a:tab pos="1066800" algn="l"/>
                    </a:tabLst>
                    <a:defRPr sz="3000" b="1">
                      <a:solidFill>
                        <a:srgbClr val="EBF3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grpSp>
              <p:nvGrpSpPr>
                <p:cNvPr id="929" name="Group"/>
                <p:cNvGrpSpPr/>
                <p:nvPr/>
              </p:nvGrpSpPr>
              <p:grpSpPr>
                <a:xfrm>
                  <a:off x="101599" y="241300"/>
                  <a:ext cx="1155701" cy="809679"/>
                  <a:chOff x="0" y="0"/>
                  <a:chExt cx="1155700" cy="809678"/>
                </a:xfrm>
              </p:grpSpPr>
              <p:pic>
                <p:nvPicPr>
                  <p:cNvPr id="924" name="hacker-dude-S.png" descr="hacker-dude-S.png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95300" y="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25" name="green-brunette-S.png" descr="green-brunette-S.png"/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65099" y="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26" name="green-blonde-S.png" descr="green-blonde-S.png"/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-1" y="3683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27" name="coach-S.png" descr="coach-S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47700" y="3683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28" name="green-guy-S.png" descr="green-guy-S.png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317499" y="381000"/>
                    <a:ext cx="508001" cy="41639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pic>
              <p:nvPicPr>
                <p:cNvPr id="930" name="hacker-dude-S.png" descr="hacker-dude-S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1599" y="16891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31" name="green-guy-S.png" descr="green-guy-S.png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9300" y="1701800"/>
                  <a:ext cx="508001" cy="41639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32" name="green-guy-S.png" descr="green-guy-S.png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9099" y="1701800"/>
                  <a:ext cx="508001" cy="41639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33" name="hacker-dude-S.png" descr="hacker-dude-S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6900" y="19558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34" name="green-brunette-S.png" descr="green-brunette-S.png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6699" y="19558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35" name="green-blonde-S.png" descr="green-blonde-S.png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1599" y="22352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36" name="coach-S.png" descr="coach-S.pn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9300" y="22352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37" name="green-guy-S.png" descr="green-guy-S.png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9099" y="2247900"/>
                  <a:ext cx="508001" cy="41639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</p:grpSp>
      <p:grpSp>
        <p:nvGrpSpPr>
          <p:cNvPr id="946" name="Group"/>
          <p:cNvGrpSpPr/>
          <p:nvPr/>
        </p:nvGrpSpPr>
        <p:grpSpPr>
          <a:xfrm>
            <a:off x="4025900" y="1422400"/>
            <a:ext cx="2019300" cy="914400"/>
            <a:chOff x="0" y="0"/>
            <a:chExt cx="2019300" cy="914400"/>
          </a:xfrm>
        </p:grpSpPr>
        <p:sp>
          <p:nvSpPr>
            <p:cNvPr id="941" name="Rounded Rectangle"/>
            <p:cNvSpPr/>
            <p:nvPr/>
          </p:nvSpPr>
          <p:spPr>
            <a:xfrm>
              <a:off x="0" y="0"/>
              <a:ext cx="2019300" cy="914400"/>
            </a:xfrm>
            <a:prstGeom prst="roundRect">
              <a:avLst>
                <a:gd name="adj" fmla="val 20833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945" name="Group"/>
            <p:cNvGrpSpPr/>
            <p:nvPr/>
          </p:nvGrpSpPr>
          <p:grpSpPr>
            <a:xfrm>
              <a:off x="165100" y="228600"/>
              <a:ext cx="1701801" cy="441379"/>
              <a:chOff x="0" y="0"/>
              <a:chExt cx="1701800" cy="441378"/>
            </a:xfrm>
          </p:grpSpPr>
          <p:pic>
            <p:nvPicPr>
              <p:cNvPr id="942" name="green-brunette-S.png" descr="green-brunette-S.png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93800" y="0"/>
                <a:ext cx="508001" cy="44137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43" name="red-guy-S.png" descr="red-guy-S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6900" y="12700"/>
                <a:ext cx="508000" cy="41639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44" name="blue-blonde-S.png" descr="blue-blonde-S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" y="0"/>
                <a:ext cx="508001" cy="44137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967" name="Group"/>
          <p:cNvGrpSpPr/>
          <p:nvPr/>
        </p:nvGrpSpPr>
        <p:grpSpPr>
          <a:xfrm>
            <a:off x="1143000" y="2717800"/>
            <a:ext cx="7785100" cy="1130300"/>
            <a:chOff x="0" y="0"/>
            <a:chExt cx="7785100" cy="1130300"/>
          </a:xfrm>
        </p:grpSpPr>
        <p:grpSp>
          <p:nvGrpSpPr>
            <p:cNvPr id="953" name="Group"/>
            <p:cNvGrpSpPr/>
            <p:nvPr/>
          </p:nvGrpSpPr>
          <p:grpSpPr>
            <a:xfrm>
              <a:off x="-1" y="0"/>
              <a:ext cx="1384301" cy="1130300"/>
              <a:chOff x="0" y="0"/>
              <a:chExt cx="1384300" cy="1130300"/>
            </a:xfrm>
          </p:grpSpPr>
          <p:sp>
            <p:nvSpPr>
              <p:cNvPr id="947" name="Rounded Rectangle"/>
              <p:cNvSpPr/>
              <p:nvPr/>
            </p:nvSpPr>
            <p:spPr>
              <a:xfrm>
                <a:off x="0" y="0"/>
                <a:ext cx="1384300" cy="1130300"/>
              </a:xfrm>
              <a:prstGeom prst="roundRect">
                <a:avLst>
                  <a:gd name="adj" fmla="val 16854"/>
                </a:avLst>
              </a:prstGeom>
              <a:solidFill>
                <a:srgbClr val="FFFFFF"/>
              </a:solidFill>
              <a:ln w="25400" cap="flat">
                <a:solidFill>
                  <a:srgbClr val="005192"/>
                </a:solidFill>
                <a:prstDash val="solid"/>
                <a:miter lim="400000"/>
              </a:ln>
              <a:effectLst>
                <a:outerShdw blurRad="1143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ts val="3600"/>
                  </a:lnSpc>
                  <a:tabLst>
                    <a:tab pos="1066800" algn="l"/>
                  </a:tabLst>
                  <a:defRPr sz="3000" b="1">
                    <a:solidFill>
                      <a:srgbClr val="EBF3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grpSp>
            <p:nvGrpSpPr>
              <p:cNvPr id="952" name="Group"/>
              <p:cNvGrpSpPr/>
              <p:nvPr/>
            </p:nvGrpSpPr>
            <p:grpSpPr>
              <a:xfrm>
                <a:off x="152400" y="101599"/>
                <a:ext cx="1092201" cy="923981"/>
                <a:chOff x="0" y="0"/>
                <a:chExt cx="1092200" cy="923979"/>
              </a:xfrm>
            </p:grpSpPr>
            <p:pic>
              <p:nvPicPr>
                <p:cNvPr id="948" name="hacker-dude-S.png" descr="hacker-dude-S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4200" y="-1"/>
                  <a:ext cx="508001" cy="44138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49" name="hacker-dude-S.png" descr="hacker-dude-S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-1" y="482600"/>
                  <a:ext cx="508001" cy="44138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50" name="blue-guy-S.png" descr="blue-guy-S.p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84200" y="495300"/>
                  <a:ext cx="508001" cy="41639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51" name="blue-blonde-S.png" descr="blue-blonde-S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1" y="-1"/>
                  <a:ext cx="508001" cy="44138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959" name="Group"/>
            <p:cNvGrpSpPr/>
            <p:nvPr/>
          </p:nvGrpSpPr>
          <p:grpSpPr>
            <a:xfrm>
              <a:off x="3200400" y="0"/>
              <a:ext cx="1384300" cy="1130300"/>
              <a:chOff x="0" y="0"/>
              <a:chExt cx="1384300" cy="1130300"/>
            </a:xfrm>
          </p:grpSpPr>
          <p:sp>
            <p:nvSpPr>
              <p:cNvPr id="954" name="Rounded Rectangle"/>
              <p:cNvSpPr/>
              <p:nvPr/>
            </p:nvSpPr>
            <p:spPr>
              <a:xfrm>
                <a:off x="0" y="0"/>
                <a:ext cx="1384300" cy="1130300"/>
              </a:xfrm>
              <a:prstGeom prst="roundRect">
                <a:avLst>
                  <a:gd name="adj" fmla="val 16854"/>
                </a:avLst>
              </a:prstGeom>
              <a:solidFill>
                <a:srgbClr val="FFFFFF"/>
              </a:solidFill>
              <a:ln w="25400" cap="flat">
                <a:solidFill>
                  <a:srgbClr val="921100"/>
                </a:solidFill>
                <a:prstDash val="solid"/>
                <a:miter lim="400000"/>
              </a:ln>
              <a:effectLst>
                <a:outerShdw blurRad="1143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ts val="3600"/>
                  </a:lnSpc>
                  <a:tabLst>
                    <a:tab pos="1066800" algn="l"/>
                  </a:tabLst>
                  <a:defRPr sz="3000" b="1">
                    <a:solidFill>
                      <a:srgbClr val="EBF3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grpSp>
            <p:nvGrpSpPr>
              <p:cNvPr id="958" name="Group"/>
              <p:cNvGrpSpPr/>
              <p:nvPr/>
            </p:nvGrpSpPr>
            <p:grpSpPr>
              <a:xfrm>
                <a:off x="190500" y="127000"/>
                <a:ext cx="1003300" cy="911279"/>
                <a:chOff x="0" y="0"/>
                <a:chExt cx="1003300" cy="911279"/>
              </a:xfrm>
            </p:grpSpPr>
            <p:pic>
              <p:nvPicPr>
                <p:cNvPr id="955" name="red-guy-S.png" descr="red-guy-S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" y="-1"/>
                  <a:ext cx="508001" cy="41639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56" name="red-blonde-S.png" descr="red-blonde-S.png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5300" y="2159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57" name="red-brunette-S.png" descr="red-brunette-S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-1" y="469900"/>
                  <a:ext cx="508001" cy="44138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966" name="Group"/>
            <p:cNvGrpSpPr/>
            <p:nvPr/>
          </p:nvGrpSpPr>
          <p:grpSpPr>
            <a:xfrm>
              <a:off x="6400800" y="0"/>
              <a:ext cx="1384301" cy="1130300"/>
              <a:chOff x="0" y="0"/>
              <a:chExt cx="1384300" cy="1130300"/>
            </a:xfrm>
          </p:grpSpPr>
          <p:sp>
            <p:nvSpPr>
              <p:cNvPr id="960" name="Rounded Rectangle"/>
              <p:cNvSpPr/>
              <p:nvPr/>
            </p:nvSpPr>
            <p:spPr>
              <a:xfrm>
                <a:off x="0" y="0"/>
                <a:ext cx="1384300" cy="1130300"/>
              </a:xfrm>
              <a:prstGeom prst="roundRect">
                <a:avLst>
                  <a:gd name="adj" fmla="val 16854"/>
                </a:avLst>
              </a:prstGeom>
              <a:solidFill>
                <a:srgbClr val="FFFFFF"/>
              </a:solidFill>
              <a:ln w="25400" cap="flat">
                <a:solidFill>
                  <a:srgbClr val="10612B"/>
                </a:solidFill>
                <a:prstDash val="solid"/>
                <a:miter lim="400000"/>
              </a:ln>
              <a:effectLst>
                <a:outerShdw blurRad="1143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ts val="3600"/>
                  </a:lnSpc>
                  <a:tabLst>
                    <a:tab pos="1066800" algn="l"/>
                  </a:tabLst>
                  <a:defRPr sz="3000" b="1">
                    <a:solidFill>
                      <a:srgbClr val="EBF3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grpSp>
            <p:nvGrpSpPr>
              <p:cNvPr id="965" name="Group"/>
              <p:cNvGrpSpPr/>
              <p:nvPr/>
            </p:nvGrpSpPr>
            <p:grpSpPr>
              <a:xfrm>
                <a:off x="114300" y="50800"/>
                <a:ext cx="1155700" cy="1038279"/>
                <a:chOff x="0" y="0"/>
                <a:chExt cx="1155700" cy="1038278"/>
              </a:xfrm>
            </p:grpSpPr>
            <p:pic>
              <p:nvPicPr>
                <p:cNvPr id="961" name="green-guy-S.png" descr="green-guy-S.png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7700" y="12700"/>
                  <a:ext cx="508001" cy="41639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62" name="green-brunette-S.png" descr="green-brunette-S.png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" y="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63" name="green-blonde-S.png" descr="green-blonde-S.png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-1" y="5969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64" name="hacker-dude-S.png" descr="hacker-dude-S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7700" y="5969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" grpId="2" animBg="1" advAuto="0"/>
      <p:bldP spid="967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"/>
          <p:cNvGrpSpPr/>
          <p:nvPr/>
        </p:nvGrpSpPr>
        <p:grpSpPr>
          <a:xfrm>
            <a:off x="330198" y="660398"/>
            <a:ext cx="9410703" cy="6070603"/>
            <a:chOff x="-1" y="-1"/>
            <a:chExt cx="9410702" cy="6070602"/>
          </a:xfrm>
        </p:grpSpPr>
        <p:sp>
          <p:nvSpPr>
            <p:cNvPr id="93" name="Rounded Rectangle"/>
            <p:cNvSpPr/>
            <p:nvPr/>
          </p:nvSpPr>
          <p:spPr>
            <a:xfrm>
              <a:off x="12700" y="25400"/>
              <a:ext cx="9398001" cy="6045201"/>
            </a:xfrm>
            <a:prstGeom prst="roundRect">
              <a:avLst>
                <a:gd name="adj" fmla="val 5042"/>
              </a:avLst>
            </a:prstGeom>
            <a:solidFill>
              <a:srgbClr val="F4F4F4"/>
            </a:solidFill>
            <a:ln w="50800" cap="flat">
              <a:solidFill>
                <a:srgbClr val="92110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4" name="Scrum is an agile process that allows us to focus on delivering the highest business value in the shortest time.…"/>
            <p:cNvSpPr txBox="1"/>
            <p:nvPr/>
          </p:nvSpPr>
          <p:spPr>
            <a:xfrm>
              <a:off x="254297" y="1098710"/>
              <a:ext cx="8915402" cy="44319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marL="270933" indent="-270933" algn="l">
                <a:buSzPct val="125000"/>
                <a:buChar char="•"/>
              </a:pPr>
              <a:r>
                <a:rPr lang="gu-IN" sz="2400" dirty="0"/>
                <a:t>સ્ક્રમ એ ચપળ પ્રક્રિયા છે જે અમને ટૂંકા સમયમાં સૌથી વધુ વ્યવસાયિક મૂલ્ય પહોંચાડવા પર ધ્યાન કેન્દ્રિત કરવાની મંજૂરી આપે છે.</a:t>
              </a:r>
              <a:endParaRPr lang="en-US" sz="2400" dirty="0"/>
            </a:p>
            <a:p>
              <a:pPr algn="l">
                <a:buSzPct val="125000"/>
              </a:pPr>
              <a:endParaRPr lang="gu-IN" sz="2400" dirty="0"/>
            </a:p>
            <a:p>
              <a:pPr marL="270933" indent="-270933" algn="l">
                <a:buSzPct val="125000"/>
                <a:buChar char="•"/>
              </a:pPr>
              <a:r>
                <a:rPr lang="gu-IN" sz="2400" dirty="0"/>
                <a:t>તે અમને વાસ્તવિક કાર્યકારી સોફ્ટવેર (દર બે અઠવાડિયાથી એક મહિનામાં) ની ઝડપથી અને વારંવાર તપાસ કરવાની મંજૂરી આપે છે.</a:t>
              </a:r>
              <a:endParaRPr lang="en-US" sz="2400" dirty="0"/>
            </a:p>
            <a:p>
              <a:pPr algn="l">
                <a:buSzPct val="125000"/>
              </a:pPr>
              <a:endParaRPr lang="gu-IN" sz="2400" dirty="0"/>
            </a:p>
            <a:p>
              <a:pPr marL="270933" indent="-270933" algn="l">
                <a:buSzPct val="125000"/>
                <a:buChar char="•"/>
              </a:pPr>
              <a:r>
                <a:rPr lang="gu-IN" sz="2400" dirty="0"/>
                <a:t>વ્યવસાય પ્રાથમિકતાઓ નક્કી કરે છે. સર્વોચ્ચ પ્રાધાન્યતા સુવિધાઓ પહોંચાડવાની શ્રેષ્ઠ રીત નક્કી કરવા ટીમો સ્વ-આયોજન કરે છે.</a:t>
              </a:r>
              <a:endParaRPr lang="en-US" sz="2400" dirty="0"/>
            </a:p>
            <a:p>
              <a:pPr marL="270933" indent="-270933" algn="l">
                <a:buSzPct val="125000"/>
                <a:buChar char="•"/>
              </a:pPr>
              <a:endParaRPr lang="gu-IN" sz="2400" dirty="0"/>
            </a:p>
            <a:p>
              <a:pPr marL="270933" indent="-270933" algn="l">
                <a:buSzPct val="125000"/>
                <a:buChar char="•"/>
              </a:pPr>
              <a:r>
                <a:rPr lang="gu-IN" sz="2400" dirty="0"/>
                <a:t>દર બે અઠવાડિયાથી એક મહિનામાં કોઈપણ વાસ્તવિક કાર્યરત સોફ્ટવેર જોઈ શકે છે અને તેને જેવું છે તે રીલિઝ કરવાનું અથવા બીજા સ્પ્રિન્ટ માટે તેને વધારવાનું ચાલુ રાખી શકે છે.</a:t>
              </a:r>
              <a:endParaRPr sz="2400" dirty="0"/>
            </a:p>
          </p:txBody>
        </p:sp>
        <p:sp>
          <p:nvSpPr>
            <p:cNvPr id="95" name="Rectangle"/>
            <p:cNvSpPr/>
            <p:nvPr/>
          </p:nvSpPr>
          <p:spPr>
            <a:xfrm>
              <a:off x="482599" y="38099"/>
              <a:ext cx="4140201" cy="736601"/>
            </a:xfrm>
            <a:prstGeom prst="rect">
              <a:avLst/>
            </a:prstGeom>
            <a:solidFill>
              <a:srgbClr val="9211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6" name="Shape"/>
            <p:cNvSpPr/>
            <p:nvPr/>
          </p:nvSpPr>
          <p:spPr>
            <a:xfrm rot="10800000">
              <a:off x="4584700" y="317499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9211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7" name="Shape"/>
            <p:cNvSpPr/>
            <p:nvPr/>
          </p:nvSpPr>
          <p:spPr>
            <a:xfrm>
              <a:off x="-1" y="12699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9211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8" name="Rectangle"/>
            <p:cNvSpPr/>
            <p:nvPr/>
          </p:nvSpPr>
          <p:spPr>
            <a:xfrm>
              <a:off x="-1" y="457199"/>
              <a:ext cx="584201" cy="317501"/>
            </a:xfrm>
            <a:prstGeom prst="rect">
              <a:avLst/>
            </a:prstGeom>
            <a:solidFill>
              <a:srgbClr val="9211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9" name="Rectangle"/>
            <p:cNvSpPr/>
            <p:nvPr/>
          </p:nvSpPr>
          <p:spPr>
            <a:xfrm>
              <a:off x="4495800" y="-1"/>
              <a:ext cx="584201" cy="330201"/>
            </a:xfrm>
            <a:prstGeom prst="rect">
              <a:avLst/>
            </a:prstGeom>
            <a:solidFill>
              <a:srgbClr val="9211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0" name="Scrum in 100 words"/>
            <p:cNvSpPr txBox="1"/>
            <p:nvPr/>
          </p:nvSpPr>
          <p:spPr>
            <a:xfrm>
              <a:off x="317982" y="38099"/>
              <a:ext cx="4356102" cy="7309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ts val="4900"/>
                </a:lnSpc>
                <a:tabLst>
                  <a:tab pos="1066800" algn="l"/>
                </a:tabLst>
                <a:defRPr sz="4100">
                  <a:solidFill>
                    <a:srgbClr val="FFFFFF"/>
                  </a:solidFill>
                </a:defRPr>
              </a:lvl1pPr>
            </a:lstStyle>
            <a:p>
              <a:r>
                <a:rPr lang="gu-IN" dirty="0"/>
                <a:t>100 શબ્દોમાં સ્ક્રમ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ver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Where to go n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gu-IN" dirty="0"/>
              <a:t>આગળ ક્યાં જવાનું છે</a:t>
            </a:r>
            <a:endParaRPr dirty="0"/>
          </a:p>
        </p:txBody>
      </p:sp>
      <p:sp>
        <p:nvSpPr>
          <p:cNvPr id="970" name="www.mountaingoatsoftware.com/scr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36763" indent="-382762">
              <a:defRPr sz="3100"/>
            </a:pP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www.mountaingoatsoftware.com/scrum</a:t>
            </a:r>
          </a:p>
          <a:p>
            <a:pPr marL="636763" indent="-382762">
              <a:defRPr sz="3100"/>
            </a:pPr>
            <a:r>
              <a:rPr dirty="0">
                <a:hlinkClick r:id="rId3"/>
              </a:rPr>
              <a:t>www.ScrumFoundations.com</a:t>
            </a:r>
            <a:endParaRPr lang="en-US" dirty="0"/>
          </a:p>
          <a:p>
            <a:pPr>
              <a:defRPr u="sng"/>
            </a:pPr>
            <a:r>
              <a:rPr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www.mountaingoatsoftware.com/agile</a:t>
            </a:r>
            <a:endParaRPr sz="3100" dirty="0"/>
          </a:p>
          <a:p>
            <a:pPr marL="636763" indent="-382762">
              <a:defRPr sz="3100"/>
            </a:pP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scrumdevelopment@yahoogroups.com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A Scrum reading li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gu-IN" dirty="0"/>
              <a:t>સ્ક્રમ વાંચવાની સૂચિ</a:t>
            </a:r>
            <a:endParaRPr dirty="0"/>
          </a:p>
        </p:txBody>
      </p:sp>
      <p:sp>
        <p:nvSpPr>
          <p:cNvPr id="973" name="Agile Estimating and Planning by Mike Cohn…"/>
          <p:cNvSpPr txBox="1">
            <a:spLocks noGrp="1"/>
          </p:cNvSpPr>
          <p:nvPr>
            <p:ph type="body" idx="1"/>
          </p:nvPr>
        </p:nvSpPr>
        <p:spPr>
          <a:xfrm>
            <a:off x="342900" y="1384300"/>
            <a:ext cx="9461500" cy="53975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1300"/>
              </a:spcBef>
              <a:defRPr sz="2400" i="1"/>
            </a:pPr>
            <a:r>
              <a:t>Agile Estimating and Planning</a:t>
            </a:r>
            <a:r>
              <a:rPr i="0"/>
              <a:t> by Mike Cohn</a:t>
            </a:r>
          </a:p>
          <a:p>
            <a:pPr>
              <a:spcBef>
                <a:spcPts val="1300"/>
              </a:spcBef>
              <a:defRPr sz="2400" i="1"/>
            </a:pPr>
            <a:r>
              <a:t>Agile Product Management: Creating Products that Customers Love</a:t>
            </a:r>
            <a:r>
              <a:rPr i="0"/>
              <a:t> by Roman Pichler</a:t>
            </a:r>
          </a:p>
          <a:p>
            <a:pPr>
              <a:spcBef>
                <a:spcPts val="1300"/>
              </a:spcBef>
              <a:defRPr sz="2400" i="1"/>
            </a:pPr>
            <a:r>
              <a:t>Agile Project Management</a:t>
            </a:r>
            <a:r>
              <a:rPr i="0"/>
              <a:t> </a:t>
            </a:r>
            <a:r>
              <a:t>with Scrum </a:t>
            </a:r>
            <a:r>
              <a:rPr i="0"/>
              <a:t>by Ken Schwaber</a:t>
            </a:r>
          </a:p>
          <a:p>
            <a:pPr>
              <a:spcBef>
                <a:spcPts val="1300"/>
              </a:spcBef>
              <a:defRPr sz="2400" i="1"/>
            </a:pPr>
            <a:r>
              <a:t>Agile Software Development Ecosystems</a:t>
            </a:r>
            <a:r>
              <a:rPr i="0"/>
              <a:t> by Jim Highsmith</a:t>
            </a:r>
          </a:p>
          <a:p>
            <a:pPr>
              <a:spcBef>
                <a:spcPts val="1300"/>
              </a:spcBef>
              <a:defRPr sz="2400" i="1"/>
            </a:pPr>
            <a:r>
              <a:t>Essential Scrum: A Practical Guide to the Most Popular Agile Process </a:t>
            </a:r>
            <a:r>
              <a:rPr i="0"/>
              <a:t>by Kenneth Rubin</a:t>
            </a:r>
          </a:p>
          <a:p>
            <a:pPr>
              <a:spcBef>
                <a:spcPts val="1300"/>
              </a:spcBef>
              <a:defRPr sz="2400" i="1"/>
            </a:pPr>
            <a:r>
              <a:t>Scrum and XP from the Trenches</a:t>
            </a:r>
            <a:r>
              <a:rPr i="0"/>
              <a:t> by Henrik Kniberg</a:t>
            </a:r>
          </a:p>
          <a:p>
            <a:pPr>
              <a:spcBef>
                <a:spcPts val="1300"/>
              </a:spcBef>
              <a:defRPr sz="2400" i="1"/>
            </a:pPr>
            <a:r>
              <a:t>Succeeding with Agile: Software Development using Scrum</a:t>
            </a:r>
            <a:r>
              <a:rPr i="0"/>
              <a:t> by Mike Cohn</a:t>
            </a:r>
          </a:p>
          <a:p>
            <a:pPr>
              <a:spcBef>
                <a:spcPts val="1300"/>
              </a:spcBef>
              <a:defRPr sz="2400" i="1"/>
            </a:pPr>
            <a:r>
              <a:t>The Scrum Guide</a:t>
            </a:r>
            <a:r>
              <a:rPr i="0"/>
              <a:t> at www.ScrumGuides.org</a:t>
            </a:r>
          </a:p>
          <a:p>
            <a:pPr>
              <a:spcBef>
                <a:spcPts val="1300"/>
              </a:spcBef>
              <a:defRPr sz="2400" i="1"/>
            </a:pPr>
            <a:r>
              <a:t>User Stories Applied for Agile Software Development</a:t>
            </a:r>
            <a:r>
              <a:rPr i="0"/>
              <a:t> by Mike Cohn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Copyright noti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gu-IN" dirty="0"/>
              <a:t>કોપીરાઈટ સૂચના</a:t>
            </a:r>
            <a:endParaRPr dirty="0"/>
          </a:p>
        </p:txBody>
      </p:sp>
      <p:sp>
        <p:nvSpPr>
          <p:cNvPr id="976" name="You are free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gu-IN" dirty="0"/>
              <a:t>તમે મુકત છો:</a:t>
            </a:r>
            <a:endParaRPr lang="en-US" dirty="0"/>
          </a:p>
          <a:p>
            <a:r>
              <a:rPr lang="gu-IN" dirty="0"/>
              <a:t>શેર કરવા </a:t>
            </a:r>
            <a:r>
              <a:rPr lang="en-US" dirty="0"/>
              <a:t>- </a:t>
            </a:r>
            <a:r>
              <a:rPr lang="gu-IN" dirty="0"/>
              <a:t>કાર્યની નકલ, વિતરણ અને</a:t>
            </a:r>
            <a:r>
              <a:rPr lang="en-US" dirty="0"/>
              <a:t> </a:t>
            </a:r>
            <a:r>
              <a:rPr lang="gu-IN" dirty="0"/>
              <a:t>પ્રસારિત કરવા માટે</a:t>
            </a:r>
            <a:endParaRPr lang="en-US" dirty="0"/>
          </a:p>
          <a:p>
            <a:r>
              <a:rPr lang="gu-IN" dirty="0"/>
              <a:t>રીમિક્સ </a:t>
            </a:r>
            <a:r>
              <a:rPr lang="en-US" dirty="0"/>
              <a:t>- </a:t>
            </a:r>
            <a:r>
              <a:rPr lang="gu-IN" dirty="0"/>
              <a:t>કામ અનુકૂળ કરવા માટે</a:t>
            </a:r>
          </a:p>
          <a:p>
            <a:pPr marL="0" indent="254000">
              <a:spcBef>
                <a:spcPts val="1200"/>
              </a:spcBef>
              <a:buSzTx/>
              <a:buNone/>
              <a:defRPr sz="2800"/>
            </a:pPr>
            <a:r>
              <a:rPr lang="gu-IN" dirty="0"/>
              <a:t>નીચેની શરતો હેઠળ</a:t>
            </a:r>
            <a:endParaRPr lang="en-US" dirty="0"/>
          </a:p>
          <a:p>
            <a:pPr marL="0" indent="254000">
              <a:spcBef>
                <a:spcPts val="1200"/>
              </a:spcBef>
              <a:buSzTx/>
              <a:buNone/>
              <a:defRPr sz="2800"/>
            </a:pPr>
            <a:r>
              <a:rPr lang="gu-IN" dirty="0"/>
              <a:t>એટ્રિબ્યુશન. તમારે લેખકને અથવા લાઇસેન્સર દ્વારા નિર્દિષ્ટ રીતે કાર્યને </a:t>
            </a:r>
            <a:r>
              <a:rPr lang="en-US" dirty="0"/>
              <a:t>	</a:t>
            </a:r>
            <a:r>
              <a:rPr lang="gu-IN" dirty="0"/>
              <a:t>આભારી હોવું જોઈએ (પરંતુ કોઈ પણ રીતે એવું સૂચવતા નથી કે તેઓ </a:t>
            </a:r>
            <a:r>
              <a:rPr lang="en-US" dirty="0"/>
              <a:t>	</a:t>
            </a:r>
            <a:r>
              <a:rPr lang="gu-IN" dirty="0"/>
              <a:t>તમને અથવા તમારા કાર્યના ઉપયોગને સમર્થન આપે છે).</a:t>
            </a:r>
            <a:endParaRPr lang="en-US" dirty="0"/>
          </a:p>
          <a:p>
            <a:pPr marL="0" indent="254000">
              <a:spcBef>
                <a:spcPts val="1200"/>
              </a:spcBef>
              <a:buSzTx/>
              <a:buNone/>
              <a:defRPr sz="2800"/>
            </a:pPr>
            <a:r>
              <a:rPr lang="gu-IN" dirty="0"/>
              <a:t>આ લાઇસન્સમાં કંઈપણ લેખકના નૈતિક અધિકારને નકામું અથવા </a:t>
            </a:r>
            <a:r>
              <a:rPr lang="en-US" dirty="0"/>
              <a:t>	</a:t>
            </a:r>
            <a:r>
              <a:rPr lang="gu-IN" dirty="0"/>
              <a:t>પ્રતિબંધિત કરતું નથી.</a:t>
            </a:r>
            <a:endParaRPr lang="en-US" dirty="0"/>
          </a:p>
          <a:p>
            <a:pPr marL="0" indent="254000">
              <a:spcBef>
                <a:spcPts val="1200"/>
              </a:spcBef>
              <a:buSzTx/>
              <a:buNone/>
              <a:defRPr sz="2800"/>
            </a:pPr>
            <a:r>
              <a:rPr lang="gu-IN" dirty="0"/>
              <a:t>વધુ માહિતી માટે જુઓ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http://creativecommons.org/licenses/by/3.0/</a:t>
            </a:r>
          </a:p>
        </p:txBody>
      </p:sp>
      <p:pic>
        <p:nvPicPr>
          <p:cNvPr id="977" name="droppedImage.png" descr="dropped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600" y="393700"/>
            <a:ext cx="3213100" cy="152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Contact inform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gu-IN" dirty="0"/>
              <a:t>સંપર્ક માહિતી</a:t>
            </a:r>
            <a:endParaRPr dirty="0"/>
          </a:p>
        </p:txBody>
      </p:sp>
      <p:pic>
        <p:nvPicPr>
          <p:cNvPr id="980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498600"/>
            <a:ext cx="4305300" cy="57379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83" name="Presentation by: Mike Cohn…"/>
          <p:cNvGrpSpPr/>
          <p:nvPr/>
        </p:nvGrpSpPr>
        <p:grpSpPr>
          <a:xfrm>
            <a:off x="4509502" y="1319798"/>
            <a:ext cx="5549903" cy="3136902"/>
            <a:chOff x="0" y="0"/>
            <a:chExt cx="5549901" cy="3136900"/>
          </a:xfrm>
        </p:grpSpPr>
        <p:sp>
          <p:nvSpPr>
            <p:cNvPr id="981" name="Rectangle"/>
            <p:cNvSpPr/>
            <p:nvPr/>
          </p:nvSpPr>
          <p:spPr>
            <a:xfrm>
              <a:off x="-1" y="0"/>
              <a:ext cx="5549903" cy="3136901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114300" dist="63500" dir="3120000" rotWithShape="0">
                <a:srgbClr val="000000">
                  <a:alpha val="5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spcBef>
                  <a:spcPts val="500"/>
                </a:spcBef>
                <a:defRPr sz="3000">
                  <a:solidFill>
                    <a:srgbClr val="728FBC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82" name="Presentation by: Mike Cohn…"/>
            <p:cNvSpPr txBox="1"/>
            <p:nvPr/>
          </p:nvSpPr>
          <p:spPr>
            <a:xfrm>
              <a:off x="-1" y="522516"/>
              <a:ext cx="5549903" cy="20918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>
                <a:lnSpc>
                  <a:spcPts val="3600"/>
                </a:lnSpc>
                <a:spcBef>
                  <a:spcPts val="500"/>
                </a:spcBef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4"/>
                </a:rPr>
                <a:t>Presentation by: Mike Cohn</a:t>
              </a:r>
            </a:p>
            <a:p>
              <a:pPr>
                <a:lnSpc>
                  <a:spcPts val="3600"/>
                </a:lnSpc>
                <a:spcBef>
                  <a:spcPts val="500"/>
                </a:spcBef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4"/>
                </a:rPr>
                <a:t>mike@mountaingoatsoftware.com</a:t>
              </a:r>
            </a:p>
            <a:p>
              <a:pPr>
                <a:lnSpc>
                  <a:spcPts val="3600"/>
                </a:lnSpc>
                <a:spcBef>
                  <a:spcPts val="500"/>
                </a:spcBef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5"/>
                </a:rPr>
                <a:t>www.mountaingoatsoftware.com</a:t>
              </a:r>
            </a:p>
            <a:p>
              <a:pPr>
                <a:lnSpc>
                  <a:spcPts val="3600"/>
                </a:lnSpc>
                <a:spcBef>
                  <a:spcPts val="500"/>
                </a:spcBef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(720) 890-6110</a:t>
              </a:r>
            </a:p>
          </p:txBody>
        </p:sp>
      </p:grpSp>
      <p:pic>
        <p:nvPicPr>
          <p:cNvPr id="984" name="sticky2.png" descr="sticky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2417" y="4399333"/>
            <a:ext cx="3868191" cy="3048001"/>
          </a:xfrm>
          <a:prstGeom prst="rect">
            <a:avLst/>
          </a:prstGeom>
          <a:ln w="12700">
            <a:miter lim="400000"/>
          </a:ln>
        </p:spPr>
      </p:pic>
      <p:sp>
        <p:nvSpPr>
          <p:cNvPr id="985" name="You can remove this (or any slides) but please credit the source somewhere in your presentation"/>
          <p:cNvSpPr txBox="1"/>
          <p:nvPr/>
        </p:nvSpPr>
        <p:spPr>
          <a:xfrm rot="21480000">
            <a:off x="5214972" y="4773976"/>
            <a:ext cx="3073401" cy="2027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tabLst>
                <a:tab pos="457200" algn="l"/>
                <a:tab pos="2628900" algn="l"/>
              </a:tabLst>
              <a:defRPr sz="2600">
                <a:solidFill>
                  <a:srgbClr val="1236C2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lang="gu-IN" dirty="0"/>
              <a:t>તમે આ (અથવા કોઈપણ સ્લાઇડ્સ) દૂર કરી શકો છો પરંતુ કૃપા કરીને તમારી પ્રસ્તુતિમાં સ્રોતને ક્યાંક ક્રેડિટ કરો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300" y="4714778"/>
            <a:ext cx="1841500" cy="2232123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crum origi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gu-IN" dirty="0"/>
              <a:t>સ્ક્રમ</a:t>
            </a:r>
            <a:r>
              <a:rPr lang="en-US" dirty="0"/>
              <a:t> </a:t>
            </a:r>
            <a:r>
              <a:rPr lang="gu-IN" dirty="0"/>
              <a:t>નો</a:t>
            </a:r>
            <a:r>
              <a:rPr lang="en-US" dirty="0"/>
              <a:t> </a:t>
            </a:r>
            <a:r>
              <a:rPr lang="gu-IN" dirty="0"/>
              <a:t>ઉદ્દગમ</a:t>
            </a:r>
            <a:endParaRPr dirty="0"/>
          </a:p>
        </p:txBody>
      </p:sp>
      <p:pic>
        <p:nvPicPr>
          <p:cNvPr id="105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550" y="2599996"/>
            <a:ext cx="1600200" cy="2397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971" y="971550"/>
            <a:ext cx="1946179" cy="2374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crum has been used by:"/>
          <p:cNvSpPr txBox="1">
            <a:spLocks noGrp="1"/>
          </p:cNvSpPr>
          <p:nvPr>
            <p:ph type="title"/>
          </p:nvPr>
        </p:nvSpPr>
        <p:spPr>
          <a:xfrm>
            <a:off x="342900" y="114300"/>
            <a:ext cx="9662948" cy="10668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gu-IN" dirty="0"/>
              <a:t>સ્ક્રમ નો ઉપયોગ કરતી કંપનીઓ :</a:t>
            </a:r>
            <a:endParaRPr dirty="0"/>
          </a:p>
        </p:txBody>
      </p:sp>
      <p:sp>
        <p:nvSpPr>
          <p:cNvPr id="109" name="Microsoft…"/>
          <p:cNvSpPr txBox="1"/>
          <p:nvPr/>
        </p:nvSpPr>
        <p:spPr>
          <a:xfrm>
            <a:off x="872132" y="1320800"/>
            <a:ext cx="3189976" cy="5909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203200" indent="-203200" algn="l">
              <a:buSzPct val="100000"/>
              <a:buChar char="•"/>
            </a:pPr>
            <a:r>
              <a:rPr lang="gu-IN" dirty="0"/>
              <a:t>માઇક્રોસોફ્ટ </a:t>
            </a:r>
          </a:p>
          <a:p>
            <a:pPr marL="203200" indent="-203200" algn="l">
              <a:buSzPct val="100000"/>
              <a:buChar char="•"/>
            </a:pPr>
            <a:r>
              <a:rPr lang="gu-IN" dirty="0"/>
              <a:t>ઈંન્ત્યુત</a:t>
            </a:r>
            <a:r>
              <a:rPr lang="en-US" dirty="0"/>
              <a:t> (Intuit)</a:t>
            </a:r>
          </a:p>
          <a:p>
            <a:pPr marL="203200" indent="-203200" algn="l">
              <a:buSzPct val="100000"/>
              <a:buChar char="•"/>
            </a:pPr>
            <a:r>
              <a:rPr lang="gu-IN" dirty="0"/>
              <a:t>યાહુ</a:t>
            </a:r>
          </a:p>
          <a:p>
            <a:pPr marL="203200" indent="-203200" algn="l">
              <a:buSzPct val="100000"/>
              <a:buChar char="•"/>
            </a:pPr>
            <a:r>
              <a:rPr lang="gu-IN" dirty="0"/>
              <a:t>ગુગલ</a:t>
            </a:r>
          </a:p>
          <a:p>
            <a:pPr marL="203200" indent="-203200" algn="l">
              <a:buSzPct val="100000"/>
              <a:buChar char="•"/>
            </a:pPr>
            <a:r>
              <a:rPr lang="gu-IN" dirty="0"/>
              <a:t>ઇલેક્ટ્રોનિક આર્ટ્સ</a:t>
            </a:r>
          </a:p>
          <a:p>
            <a:pPr marL="203200" indent="-203200" algn="l">
              <a:buSzPct val="100000"/>
              <a:buChar char="•"/>
            </a:pPr>
            <a:r>
              <a:rPr lang="gu-IN" dirty="0"/>
              <a:t>આઈબીએમ</a:t>
            </a:r>
          </a:p>
          <a:p>
            <a:pPr marL="203200" indent="-203200" algn="l">
              <a:buSzPct val="100000"/>
              <a:buChar char="•"/>
            </a:pPr>
            <a:r>
              <a:rPr lang="gu-IN" dirty="0"/>
              <a:t>લોકહિડ માર્ટિન</a:t>
            </a:r>
          </a:p>
          <a:p>
            <a:pPr marL="203200" indent="-203200" algn="l">
              <a:buSzPct val="100000"/>
              <a:buChar char="•"/>
            </a:pPr>
            <a:r>
              <a:rPr lang="gu-IN" dirty="0"/>
              <a:t>ફિલિપ્સ</a:t>
            </a:r>
          </a:p>
          <a:p>
            <a:pPr marL="203200" indent="-203200" algn="l">
              <a:buSzPct val="100000"/>
              <a:buChar char="•"/>
            </a:pPr>
            <a:r>
              <a:rPr lang="gu-IN" dirty="0"/>
              <a:t>સિમેન્સ</a:t>
            </a:r>
          </a:p>
          <a:p>
            <a:pPr marL="203200" indent="-203200" algn="l">
              <a:buSzPct val="100000"/>
              <a:buChar char="•"/>
            </a:pPr>
            <a:r>
              <a:rPr lang="gu-IN" dirty="0"/>
              <a:t>નોકિયા</a:t>
            </a:r>
          </a:p>
          <a:p>
            <a:pPr marL="203200" indent="-203200" algn="l">
              <a:buSzPct val="100000"/>
              <a:buChar char="•"/>
            </a:pPr>
            <a:r>
              <a:rPr lang="gu-IN" dirty="0"/>
              <a:t>કેપિટલ વન</a:t>
            </a:r>
          </a:p>
          <a:p>
            <a:pPr marL="203200" indent="-203200" algn="l">
              <a:buSzPct val="100000"/>
              <a:buChar char="•"/>
            </a:pPr>
            <a:r>
              <a:rPr lang="gu-IN" dirty="0"/>
              <a:t>બીબીસી</a:t>
            </a:r>
            <a:endParaRPr dirty="0"/>
          </a:p>
        </p:txBody>
      </p:sp>
      <p:sp>
        <p:nvSpPr>
          <p:cNvPr id="110" name="Nielsen Media…"/>
          <p:cNvSpPr txBox="1"/>
          <p:nvPr/>
        </p:nvSpPr>
        <p:spPr>
          <a:xfrm>
            <a:off x="4946754" y="1320800"/>
            <a:ext cx="4943661" cy="5416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203200" indent="-203200" algn="l">
              <a:buSzPct val="100000"/>
              <a:buChar char="•"/>
            </a:lvl1pPr>
          </a:lstStyle>
          <a:p>
            <a:r>
              <a:rPr lang="gu-IN" dirty="0"/>
              <a:t>નીલ્સન મીડિયા</a:t>
            </a:r>
            <a:endParaRPr lang="en-US" dirty="0"/>
          </a:p>
          <a:p>
            <a:r>
              <a:rPr lang="gu-IN" dirty="0"/>
              <a:t>પ્રથમ અમેરિકન રીઅલ એસ્ટેટ</a:t>
            </a:r>
            <a:endParaRPr lang="en-US" dirty="0"/>
          </a:p>
          <a:p>
            <a:r>
              <a:rPr lang="gu-IN" dirty="0"/>
              <a:t>બીએમસી સોફ્ટવેર</a:t>
            </a:r>
            <a:endParaRPr lang="en-US" dirty="0"/>
          </a:p>
          <a:p>
            <a:r>
              <a:rPr lang="gu-IN" dirty="0"/>
              <a:t>ઇપ્સવિચ</a:t>
            </a:r>
            <a:endParaRPr lang="en-US" dirty="0"/>
          </a:p>
          <a:p>
            <a:r>
              <a:rPr lang="gu-IN" dirty="0"/>
              <a:t>જ્હોન ડીરી</a:t>
            </a:r>
            <a:endParaRPr lang="en-US" dirty="0"/>
          </a:p>
          <a:p>
            <a:r>
              <a:rPr lang="gu-IN" dirty="0"/>
              <a:t>લેક્સિસ નેક્સિસ</a:t>
            </a:r>
            <a:endParaRPr lang="en-US" dirty="0"/>
          </a:p>
          <a:p>
            <a:r>
              <a:rPr lang="gu-IN" dirty="0"/>
              <a:t>સાબર</a:t>
            </a:r>
            <a:endParaRPr lang="en-US" dirty="0"/>
          </a:p>
          <a:p>
            <a:r>
              <a:rPr lang="gu-IN" dirty="0"/>
              <a:t>સેલ્સફોર્સ.કોમ</a:t>
            </a:r>
            <a:endParaRPr lang="en-US" dirty="0"/>
          </a:p>
          <a:p>
            <a:r>
              <a:rPr lang="gu-IN" dirty="0"/>
              <a:t>ટાઈમ વોર્નર</a:t>
            </a:r>
            <a:endParaRPr lang="en-US" dirty="0"/>
          </a:p>
          <a:p>
            <a:r>
              <a:rPr lang="gu-IN" dirty="0"/>
              <a:t>ટર્નર બ્રોડકાસ્ટિંગ</a:t>
            </a:r>
            <a:endParaRPr lang="en-US" dirty="0"/>
          </a:p>
          <a:p>
            <a:r>
              <a:rPr lang="gu-IN" dirty="0"/>
              <a:t>ઓસ</a:t>
            </a:r>
            <a:r>
              <a:rPr lang="en-US" dirty="0"/>
              <a:t> (</a:t>
            </a:r>
            <a:r>
              <a:rPr lang="en-US" dirty="0" err="1"/>
              <a:t>Oce</a:t>
            </a:r>
            <a:r>
              <a:rPr lang="en-US" dirty="0"/>
              <a:t>)</a:t>
            </a:r>
            <a:endParaRPr lang="gu-I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crum has been used for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gu-IN" dirty="0"/>
              <a:t>સ્ક્રમ નો ઉપયોગ કયી જગ્યાએ ? </a:t>
            </a:r>
            <a:endParaRPr dirty="0"/>
          </a:p>
        </p:txBody>
      </p:sp>
      <p:sp>
        <p:nvSpPr>
          <p:cNvPr id="113" name="Commercial software…"/>
          <p:cNvSpPr txBox="1">
            <a:spLocks noGrp="1"/>
          </p:cNvSpPr>
          <p:nvPr>
            <p:ph type="body" sz="half" idx="1"/>
          </p:nvPr>
        </p:nvSpPr>
        <p:spPr>
          <a:xfrm>
            <a:off x="342900" y="1600200"/>
            <a:ext cx="4559300" cy="5080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50332" indent="-296333">
              <a:lnSpc>
                <a:spcPct val="80000"/>
              </a:lnSpc>
              <a:spcBef>
                <a:spcPts val="1300"/>
              </a:spcBef>
              <a:defRPr sz="2400"/>
            </a:pPr>
            <a:r>
              <a:rPr lang="gu-IN" dirty="0"/>
              <a:t>વાણિજ્યિક સોફ્ટવેર </a:t>
            </a:r>
          </a:p>
          <a:p>
            <a:pPr marL="550332" indent="-296333">
              <a:lnSpc>
                <a:spcPct val="80000"/>
              </a:lnSpc>
              <a:spcBef>
                <a:spcPts val="1300"/>
              </a:spcBef>
              <a:defRPr sz="2400"/>
            </a:pPr>
            <a:r>
              <a:rPr lang="gu-IN" dirty="0"/>
              <a:t>ઘરનો વિકાસ</a:t>
            </a:r>
          </a:p>
          <a:p>
            <a:pPr marL="550332" indent="-296333">
              <a:lnSpc>
                <a:spcPct val="80000"/>
              </a:lnSpc>
              <a:spcBef>
                <a:spcPts val="1300"/>
              </a:spcBef>
              <a:defRPr sz="2400"/>
            </a:pPr>
            <a:r>
              <a:rPr lang="gu-IN" dirty="0"/>
              <a:t>કરાર વિકાસ</a:t>
            </a:r>
          </a:p>
          <a:p>
            <a:pPr marL="550332" indent="-296333">
              <a:lnSpc>
                <a:spcPct val="80000"/>
              </a:lnSpc>
              <a:spcBef>
                <a:spcPts val="1300"/>
              </a:spcBef>
              <a:defRPr sz="2400"/>
            </a:pPr>
            <a:r>
              <a:rPr lang="gu-IN" dirty="0"/>
              <a:t>સ્થિર ભાવ પ્રોજેક્ટ્સ</a:t>
            </a:r>
          </a:p>
          <a:p>
            <a:pPr marL="550332" indent="-296333">
              <a:lnSpc>
                <a:spcPct val="80000"/>
              </a:lnSpc>
              <a:spcBef>
                <a:spcPts val="1300"/>
              </a:spcBef>
              <a:defRPr sz="2400"/>
            </a:pPr>
            <a:r>
              <a:rPr lang="gu-IN" dirty="0"/>
              <a:t>નાણાકીય કાર્યક્રમો</a:t>
            </a:r>
          </a:p>
          <a:p>
            <a:pPr marL="550332" indent="-296333">
              <a:lnSpc>
                <a:spcPct val="80000"/>
              </a:lnSpc>
              <a:spcBef>
                <a:spcPts val="1300"/>
              </a:spcBef>
              <a:defRPr sz="2400"/>
            </a:pPr>
            <a:r>
              <a:rPr lang="gu-IN" dirty="0"/>
              <a:t>આઇએસઓ 9001-પ્રમાણિત એપ્લિકેશનો</a:t>
            </a:r>
          </a:p>
          <a:p>
            <a:pPr marL="550332" indent="-296333">
              <a:lnSpc>
                <a:spcPct val="80000"/>
              </a:lnSpc>
              <a:spcBef>
                <a:spcPts val="1300"/>
              </a:spcBef>
              <a:defRPr sz="2400"/>
            </a:pPr>
            <a:r>
              <a:rPr lang="gu-IN" dirty="0"/>
              <a:t>એમ્બેડ કરેલી સિસ્ટમો</a:t>
            </a:r>
          </a:p>
          <a:p>
            <a:pPr marL="550332" indent="-296333">
              <a:lnSpc>
                <a:spcPct val="80000"/>
              </a:lnSpc>
              <a:spcBef>
                <a:spcPts val="1300"/>
              </a:spcBef>
              <a:defRPr sz="2400"/>
            </a:pPr>
            <a:r>
              <a:rPr lang="gu-IN" dirty="0"/>
              <a:t>99.999% અપટાઇમ આવશ્યકતાઓ સાથે 24</a:t>
            </a:r>
            <a:r>
              <a:rPr lang="en-US" dirty="0"/>
              <a:t>x7 </a:t>
            </a:r>
            <a:r>
              <a:rPr lang="gu-IN" dirty="0"/>
              <a:t>સિસ્ટમો</a:t>
            </a:r>
          </a:p>
          <a:p>
            <a:pPr marL="550332" indent="-296333">
              <a:lnSpc>
                <a:spcPct val="80000"/>
              </a:lnSpc>
              <a:spcBef>
                <a:spcPts val="1300"/>
              </a:spcBef>
              <a:defRPr sz="2400"/>
            </a:pPr>
            <a:r>
              <a:rPr lang="gu-IN" dirty="0"/>
              <a:t>સંયુક્ત સ્ટ્રાઈક ફાઇટર</a:t>
            </a:r>
            <a:endParaRPr dirty="0"/>
          </a:p>
        </p:txBody>
      </p:sp>
      <p:sp>
        <p:nvSpPr>
          <p:cNvPr id="114" name="Video game development…"/>
          <p:cNvSpPr txBox="1"/>
          <p:nvPr/>
        </p:nvSpPr>
        <p:spPr>
          <a:xfrm>
            <a:off x="5067300" y="1600200"/>
            <a:ext cx="4559300" cy="466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296333" indent="-296333" algn="l">
              <a:lnSpc>
                <a:spcPct val="80000"/>
              </a:lnSpc>
              <a:spcBef>
                <a:spcPts val="1300"/>
              </a:spcBef>
              <a:buClr>
                <a:srgbClr val="5F7BAE"/>
              </a:buClr>
              <a:buSzPct val="150000"/>
              <a:buChar char="•"/>
              <a:defRPr sz="2400"/>
            </a:pPr>
            <a:r>
              <a:rPr lang="gu-IN" dirty="0"/>
              <a:t>વિડિઓ ગેમ ડેવલપમેન્ટ</a:t>
            </a:r>
          </a:p>
          <a:p>
            <a:pPr marL="296333" indent="-296333" algn="l">
              <a:lnSpc>
                <a:spcPct val="80000"/>
              </a:lnSpc>
              <a:spcBef>
                <a:spcPts val="1300"/>
              </a:spcBef>
              <a:buClr>
                <a:srgbClr val="5F7BAE"/>
              </a:buClr>
              <a:buSzPct val="150000"/>
              <a:buChar char="•"/>
              <a:defRPr sz="2400"/>
            </a:pPr>
            <a:r>
              <a:rPr lang="gu-IN" dirty="0"/>
              <a:t>એફડીએ</a:t>
            </a:r>
            <a:r>
              <a:rPr lang="en-US" dirty="0"/>
              <a:t> (FDA)</a:t>
            </a:r>
            <a:r>
              <a:rPr lang="gu-IN" dirty="0"/>
              <a:t>-માન્ય, જીવન-નિર્ણાયક સિસ્ટમ્સ</a:t>
            </a:r>
          </a:p>
          <a:p>
            <a:pPr marL="296333" indent="-296333" algn="l">
              <a:lnSpc>
                <a:spcPct val="80000"/>
              </a:lnSpc>
              <a:spcBef>
                <a:spcPts val="1300"/>
              </a:spcBef>
              <a:buClr>
                <a:srgbClr val="5F7BAE"/>
              </a:buClr>
              <a:buSzPct val="150000"/>
              <a:buChar char="•"/>
              <a:defRPr sz="2400"/>
            </a:pPr>
            <a:r>
              <a:rPr lang="gu-IN" dirty="0"/>
              <a:t>સેટેલાઇટ-નિયંત્રણ સોફ્ટવેર </a:t>
            </a:r>
          </a:p>
          <a:p>
            <a:pPr marL="296333" indent="-296333" algn="l">
              <a:lnSpc>
                <a:spcPct val="80000"/>
              </a:lnSpc>
              <a:spcBef>
                <a:spcPts val="1300"/>
              </a:spcBef>
              <a:buClr>
                <a:srgbClr val="5F7BAE"/>
              </a:buClr>
              <a:buSzPct val="150000"/>
              <a:buChar char="•"/>
              <a:defRPr sz="2400"/>
            </a:pPr>
            <a:r>
              <a:rPr lang="gu-IN" dirty="0"/>
              <a:t>વેબસાઇટ્સ</a:t>
            </a:r>
          </a:p>
          <a:p>
            <a:pPr marL="296333" indent="-296333" algn="l">
              <a:lnSpc>
                <a:spcPct val="80000"/>
              </a:lnSpc>
              <a:spcBef>
                <a:spcPts val="1300"/>
              </a:spcBef>
              <a:buClr>
                <a:srgbClr val="5F7BAE"/>
              </a:buClr>
              <a:buSzPct val="150000"/>
              <a:buChar char="•"/>
              <a:defRPr sz="2400"/>
            </a:pPr>
            <a:r>
              <a:rPr lang="gu-IN" dirty="0"/>
              <a:t>હેન્ડહેલ્ડ સોફ્ટવેર</a:t>
            </a:r>
          </a:p>
          <a:p>
            <a:pPr marL="296333" indent="-296333" algn="l">
              <a:lnSpc>
                <a:spcPct val="80000"/>
              </a:lnSpc>
              <a:spcBef>
                <a:spcPts val="1300"/>
              </a:spcBef>
              <a:buClr>
                <a:srgbClr val="5F7BAE"/>
              </a:buClr>
              <a:buSzPct val="150000"/>
              <a:buChar char="•"/>
              <a:defRPr sz="2400"/>
            </a:pPr>
            <a:r>
              <a:rPr lang="gu-IN" dirty="0"/>
              <a:t>મોબાઈલ ફોન</a:t>
            </a:r>
          </a:p>
          <a:p>
            <a:pPr marL="296333" indent="-296333" algn="l">
              <a:lnSpc>
                <a:spcPct val="80000"/>
              </a:lnSpc>
              <a:spcBef>
                <a:spcPts val="1300"/>
              </a:spcBef>
              <a:buClr>
                <a:srgbClr val="5F7BAE"/>
              </a:buClr>
              <a:buSzPct val="150000"/>
              <a:buChar char="•"/>
              <a:defRPr sz="2400"/>
            </a:pPr>
            <a:r>
              <a:rPr lang="gu-IN" dirty="0"/>
              <a:t>નેટવર્ક સ્વિચિંગ એપ્લિકેશનો</a:t>
            </a:r>
          </a:p>
          <a:p>
            <a:pPr marL="296333" indent="-296333" algn="l">
              <a:lnSpc>
                <a:spcPct val="80000"/>
              </a:lnSpc>
              <a:spcBef>
                <a:spcPts val="1300"/>
              </a:spcBef>
              <a:buClr>
                <a:srgbClr val="5F7BAE"/>
              </a:buClr>
              <a:buSzPct val="150000"/>
              <a:buChar char="•"/>
              <a:defRPr sz="2400"/>
            </a:pPr>
            <a:r>
              <a:rPr lang="gu-IN" dirty="0"/>
              <a:t>આઈએસવી</a:t>
            </a:r>
            <a:r>
              <a:rPr lang="en-US" dirty="0"/>
              <a:t> (ISV) </a:t>
            </a:r>
            <a:r>
              <a:rPr lang="gu-IN" dirty="0"/>
              <a:t>એપ્લિકેશનો</a:t>
            </a:r>
          </a:p>
          <a:p>
            <a:pPr marL="296333" indent="-296333" algn="l">
              <a:lnSpc>
                <a:spcPct val="80000"/>
              </a:lnSpc>
              <a:spcBef>
                <a:spcPts val="1300"/>
              </a:spcBef>
              <a:buClr>
                <a:srgbClr val="5F7BAE"/>
              </a:buClr>
              <a:buSzPct val="150000"/>
              <a:buChar char="•"/>
              <a:defRPr sz="2400"/>
            </a:pPr>
            <a:r>
              <a:rPr lang="gu-IN" dirty="0"/>
              <a:t>ઉપયોગમાં લેવાયેલી કેટલીક સૌથી મોટી એપ્લિકેશનો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haracteristi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gu-IN" dirty="0"/>
              <a:t>લાક્ષણિકતાઓ</a:t>
            </a:r>
            <a:endParaRPr dirty="0"/>
          </a:p>
        </p:txBody>
      </p:sp>
      <p:sp>
        <p:nvSpPr>
          <p:cNvPr id="117" name="Self-organizing team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61457" indent="-407457">
              <a:lnSpc>
                <a:spcPct val="90000"/>
              </a:lnSpc>
              <a:spcBef>
                <a:spcPts val="1300"/>
              </a:spcBef>
              <a:defRPr sz="3300"/>
            </a:pPr>
            <a:r>
              <a:rPr lang="gu-IN" dirty="0"/>
              <a:t>સ્વ-આયોજન ટીમો</a:t>
            </a:r>
          </a:p>
          <a:p>
            <a:pPr marL="661457" indent="-407457">
              <a:lnSpc>
                <a:spcPct val="90000"/>
              </a:lnSpc>
              <a:spcBef>
                <a:spcPts val="1300"/>
              </a:spcBef>
              <a:defRPr sz="3300"/>
            </a:pPr>
            <a:r>
              <a:rPr lang="gu-IN" dirty="0"/>
              <a:t>1-4 અઠવાડિયાના "સ્પ્રિન્ટ્સ" ની શ્રેણીમાં ઉત્પાદન પ્રગતિ કરે છે</a:t>
            </a:r>
          </a:p>
          <a:p>
            <a:pPr marL="661457" indent="-407457">
              <a:lnSpc>
                <a:spcPct val="90000"/>
              </a:lnSpc>
              <a:spcBef>
                <a:spcPts val="1300"/>
              </a:spcBef>
              <a:defRPr sz="3300"/>
            </a:pPr>
            <a:r>
              <a:rPr lang="gu-IN" dirty="0"/>
              <a:t>આવશ્યકતાઓને "પ્રોડક્ટ બેકલોગ" ની સૂચિમાં આઇટમ્સ તરીકે કબજે કરવામાં આવે છે</a:t>
            </a:r>
          </a:p>
          <a:p>
            <a:pPr marL="661457" indent="-407457">
              <a:lnSpc>
                <a:spcPct val="90000"/>
              </a:lnSpc>
              <a:spcBef>
                <a:spcPts val="1300"/>
              </a:spcBef>
              <a:defRPr sz="3300"/>
            </a:pPr>
            <a:r>
              <a:rPr lang="gu-IN" dirty="0"/>
              <a:t>કોઈ ચોક્કસ ઇજનેરી પ્રથા સૂચવવામાં આવતી નથી</a:t>
            </a:r>
          </a:p>
          <a:p>
            <a:pPr marL="661457" indent="-407457">
              <a:lnSpc>
                <a:spcPct val="90000"/>
              </a:lnSpc>
              <a:spcBef>
                <a:spcPts val="1300"/>
              </a:spcBef>
              <a:defRPr sz="3300"/>
            </a:pPr>
            <a:r>
              <a:rPr lang="gu-IN" dirty="0"/>
              <a:t>પ્રોજેક્ટ્સ પહોંચાડવા માટે ચપળ વાતાવરણ બનાવવા માટે જનરેટિવ નિયમોનો ઉપયોગ કરે છે</a:t>
            </a:r>
          </a:p>
          <a:p>
            <a:pPr marL="661457" indent="-407457">
              <a:lnSpc>
                <a:spcPct val="90000"/>
              </a:lnSpc>
              <a:spcBef>
                <a:spcPts val="1300"/>
              </a:spcBef>
              <a:defRPr sz="3300"/>
            </a:pPr>
            <a:r>
              <a:rPr lang="gu-IN" dirty="0"/>
              <a:t>"અજાઈલ પ્રક્રિયાઓ"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he Agile Manifesto–a statement of values"/>
          <p:cNvSpPr txBox="1">
            <a:spLocks noGrp="1"/>
          </p:cNvSpPr>
          <p:nvPr>
            <p:ph type="title"/>
          </p:nvPr>
        </p:nvSpPr>
        <p:spPr>
          <a:xfrm>
            <a:off x="342900" y="313992"/>
            <a:ext cx="9461500" cy="1493783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</a:lvl1pPr>
          </a:lstStyle>
          <a:p>
            <a:r>
              <a:rPr lang="gu-IN" dirty="0"/>
              <a:t>અજાઈલ</a:t>
            </a:r>
            <a:r>
              <a:rPr lang="en-US" dirty="0"/>
              <a:t> </a:t>
            </a:r>
            <a:r>
              <a:rPr lang="gu-IN" dirty="0"/>
              <a:t>મેનિફેસ્ટો - મૂલ્યોનું નિવેદન</a:t>
            </a:r>
            <a:endParaRPr dirty="0"/>
          </a:p>
        </p:txBody>
      </p:sp>
      <p:grpSp>
        <p:nvGrpSpPr>
          <p:cNvPr id="127" name="Group"/>
          <p:cNvGrpSpPr/>
          <p:nvPr/>
        </p:nvGrpSpPr>
        <p:grpSpPr>
          <a:xfrm>
            <a:off x="495299" y="1955800"/>
            <a:ext cx="8940802" cy="939800"/>
            <a:chOff x="-1" y="0"/>
            <a:chExt cx="8940802" cy="939800"/>
          </a:xfrm>
        </p:grpSpPr>
        <p:grpSp>
          <p:nvGrpSpPr>
            <p:cNvPr id="122" name="Process and tools"/>
            <p:cNvGrpSpPr/>
            <p:nvPr/>
          </p:nvGrpSpPr>
          <p:grpSpPr>
            <a:xfrm>
              <a:off x="5257800" y="0"/>
              <a:ext cx="3683001" cy="939800"/>
              <a:chOff x="0" y="0"/>
              <a:chExt cx="3683000" cy="939800"/>
            </a:xfrm>
          </p:grpSpPr>
          <p:sp>
            <p:nvSpPr>
              <p:cNvPr id="120" name="Rectangle"/>
              <p:cNvSpPr/>
              <p:nvPr/>
            </p:nvSpPr>
            <p:spPr>
              <a:xfrm>
                <a:off x="0" y="0"/>
                <a:ext cx="3683000" cy="939800"/>
              </a:xfrm>
              <a:prstGeom prst="rect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25400" cap="flat">
                <a:solidFill>
                  <a:srgbClr val="10612B"/>
                </a:solidFill>
                <a:prstDash val="solid"/>
                <a:miter lim="400000"/>
              </a:ln>
              <a:effectLst>
                <a:outerShdw blurRad="1143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ts val="3600"/>
                  </a:lnSpc>
                  <a:tabLst>
                    <a:tab pos="1066800" algn="l"/>
                  </a:tabLst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1" name="Process and tools"/>
              <p:cNvSpPr txBox="1"/>
              <p:nvPr/>
            </p:nvSpPr>
            <p:spPr>
              <a:xfrm>
                <a:off x="0" y="239068"/>
                <a:ext cx="3683000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lnSpc>
                    <a:spcPts val="3600"/>
                  </a:lnSpc>
                  <a:tabLst>
                    <a:tab pos="1066800" algn="l"/>
                  </a:tabLst>
                  <a:defRPr sz="3000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gu-IN" dirty="0"/>
                  <a:t>પ્રોસેસ અને ટૂલ્સ</a:t>
                </a:r>
                <a:endParaRPr dirty="0"/>
              </a:p>
            </p:txBody>
          </p:sp>
        </p:grpSp>
        <p:grpSp>
          <p:nvGrpSpPr>
            <p:cNvPr id="125" name="Individuals and interactions"/>
            <p:cNvGrpSpPr/>
            <p:nvPr/>
          </p:nvGrpSpPr>
          <p:grpSpPr>
            <a:xfrm>
              <a:off x="-1" y="0"/>
              <a:ext cx="3683001" cy="939800"/>
              <a:chOff x="0" y="0"/>
              <a:chExt cx="3683000" cy="939800"/>
            </a:xfrm>
          </p:grpSpPr>
          <p:sp>
            <p:nvSpPr>
              <p:cNvPr id="123" name="Rectangle"/>
              <p:cNvSpPr/>
              <p:nvPr/>
            </p:nvSpPr>
            <p:spPr>
              <a:xfrm>
                <a:off x="0" y="0"/>
                <a:ext cx="3683000" cy="939800"/>
              </a:xfrm>
              <a:prstGeom prst="rect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25400" cap="flat">
                <a:solidFill>
                  <a:srgbClr val="005192"/>
                </a:solidFill>
                <a:prstDash val="solid"/>
                <a:miter lim="400000"/>
              </a:ln>
              <a:effectLst>
                <a:outerShdw blurRad="1143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ts val="3600"/>
                  </a:lnSpc>
                  <a:tabLst>
                    <a:tab pos="1066800" algn="l"/>
                  </a:tabLst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4" name="Individuals and interactions"/>
              <p:cNvSpPr txBox="1"/>
              <p:nvPr/>
            </p:nvSpPr>
            <p:spPr>
              <a:xfrm>
                <a:off x="0" y="239067"/>
                <a:ext cx="3683000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lnSpc>
                    <a:spcPts val="3600"/>
                  </a:lnSpc>
                  <a:tabLst>
                    <a:tab pos="1066800" algn="l"/>
                  </a:tabLst>
                  <a:defRPr sz="3000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gu-IN" dirty="0"/>
                  <a:t>પીપલ અને ઇન્ટરેકશન</a:t>
                </a:r>
                <a:endParaRPr dirty="0"/>
              </a:p>
            </p:txBody>
          </p:sp>
        </p:grpSp>
        <p:sp>
          <p:nvSpPr>
            <p:cNvPr id="126" name="over"/>
            <p:cNvSpPr txBox="1"/>
            <p:nvPr/>
          </p:nvSpPr>
          <p:spPr>
            <a:xfrm>
              <a:off x="4046407" y="285234"/>
              <a:ext cx="838201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rPr lang="gu-IN" dirty="0"/>
                <a:t>ઓવર </a:t>
              </a:r>
              <a:endParaRPr dirty="0"/>
            </a:p>
          </p:txBody>
        </p:sp>
      </p:grpSp>
      <p:grpSp>
        <p:nvGrpSpPr>
          <p:cNvPr id="135" name="Group"/>
          <p:cNvGrpSpPr/>
          <p:nvPr/>
        </p:nvGrpSpPr>
        <p:grpSpPr>
          <a:xfrm>
            <a:off x="520699" y="5575300"/>
            <a:ext cx="8915402" cy="939800"/>
            <a:chOff x="-1" y="0"/>
            <a:chExt cx="8915402" cy="939800"/>
          </a:xfrm>
        </p:grpSpPr>
        <p:grpSp>
          <p:nvGrpSpPr>
            <p:cNvPr id="130" name="Following a plan"/>
            <p:cNvGrpSpPr/>
            <p:nvPr/>
          </p:nvGrpSpPr>
          <p:grpSpPr>
            <a:xfrm>
              <a:off x="5232400" y="0"/>
              <a:ext cx="3683001" cy="939800"/>
              <a:chOff x="0" y="0"/>
              <a:chExt cx="3683000" cy="939800"/>
            </a:xfrm>
          </p:grpSpPr>
          <p:sp>
            <p:nvSpPr>
              <p:cNvPr id="128" name="Rectangle"/>
              <p:cNvSpPr/>
              <p:nvPr/>
            </p:nvSpPr>
            <p:spPr>
              <a:xfrm>
                <a:off x="0" y="0"/>
                <a:ext cx="3683000" cy="939800"/>
              </a:xfrm>
              <a:prstGeom prst="rect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25400" cap="flat">
                <a:solidFill>
                  <a:srgbClr val="10612B"/>
                </a:solidFill>
                <a:prstDash val="solid"/>
                <a:miter lim="400000"/>
              </a:ln>
              <a:effectLst>
                <a:outerShdw blurRad="1143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ts val="3600"/>
                  </a:lnSpc>
                  <a:tabLst>
                    <a:tab pos="1066800" algn="l"/>
                  </a:tabLst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9" name="Following a plan"/>
              <p:cNvSpPr txBox="1"/>
              <p:nvPr/>
            </p:nvSpPr>
            <p:spPr>
              <a:xfrm>
                <a:off x="0" y="239068"/>
                <a:ext cx="3683000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lnSpc>
                    <a:spcPts val="3600"/>
                  </a:lnSpc>
                  <a:tabLst>
                    <a:tab pos="1066800" algn="l"/>
                  </a:tabLst>
                  <a:defRPr sz="3000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gu-IN" dirty="0"/>
                  <a:t>ફોલોવિંગ ઘ પ્લાન </a:t>
                </a:r>
                <a:endParaRPr dirty="0"/>
              </a:p>
            </p:txBody>
          </p:sp>
        </p:grpSp>
        <p:grpSp>
          <p:nvGrpSpPr>
            <p:cNvPr id="133" name="Responding to change"/>
            <p:cNvGrpSpPr/>
            <p:nvPr/>
          </p:nvGrpSpPr>
          <p:grpSpPr>
            <a:xfrm>
              <a:off x="-1" y="0"/>
              <a:ext cx="3683001" cy="939800"/>
              <a:chOff x="0" y="0"/>
              <a:chExt cx="3683000" cy="939800"/>
            </a:xfrm>
          </p:grpSpPr>
          <p:sp>
            <p:nvSpPr>
              <p:cNvPr id="131" name="Rectangle"/>
              <p:cNvSpPr/>
              <p:nvPr/>
            </p:nvSpPr>
            <p:spPr>
              <a:xfrm>
                <a:off x="0" y="0"/>
                <a:ext cx="3683000" cy="939800"/>
              </a:xfrm>
              <a:prstGeom prst="rect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25400" cap="flat">
                <a:solidFill>
                  <a:srgbClr val="005192"/>
                </a:solidFill>
                <a:prstDash val="solid"/>
                <a:miter lim="400000"/>
              </a:ln>
              <a:effectLst>
                <a:outerShdw blurRad="1143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ts val="3600"/>
                  </a:lnSpc>
                  <a:tabLst>
                    <a:tab pos="1066800" algn="l"/>
                  </a:tabLst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2" name="Responding to change"/>
              <p:cNvSpPr txBox="1"/>
              <p:nvPr/>
            </p:nvSpPr>
            <p:spPr>
              <a:xfrm>
                <a:off x="0" y="239068"/>
                <a:ext cx="3683000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lnSpc>
                    <a:spcPts val="3600"/>
                  </a:lnSpc>
                  <a:tabLst>
                    <a:tab pos="1066800" algn="l"/>
                  </a:tabLst>
                  <a:defRPr sz="3000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gu-IN" dirty="0"/>
                  <a:t>રીસ્પોન્ડિંગ ટૂ ચેન્જ </a:t>
                </a:r>
                <a:endParaRPr dirty="0"/>
              </a:p>
            </p:txBody>
          </p:sp>
        </p:grpSp>
        <p:sp>
          <p:nvSpPr>
            <p:cNvPr id="134" name="over"/>
            <p:cNvSpPr txBox="1"/>
            <p:nvPr/>
          </p:nvSpPr>
          <p:spPr>
            <a:xfrm>
              <a:off x="3985964" y="246762"/>
              <a:ext cx="896079" cy="4462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rPr lang="gu-IN" dirty="0"/>
                <a:t>ઓવર </a:t>
              </a:r>
              <a:endParaRPr dirty="0"/>
            </a:p>
          </p:txBody>
        </p:sp>
      </p:grpSp>
      <p:sp>
        <p:nvSpPr>
          <p:cNvPr id="136" name="Source: www.agilemanifesto.org"/>
          <p:cNvSpPr txBox="1"/>
          <p:nvPr/>
        </p:nvSpPr>
        <p:spPr>
          <a:xfrm>
            <a:off x="1393923" y="6718300"/>
            <a:ext cx="4533903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23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Source: www.agilemanifesto.org</a:t>
            </a:r>
          </a:p>
        </p:txBody>
      </p:sp>
      <p:grpSp>
        <p:nvGrpSpPr>
          <p:cNvPr id="144" name="Group"/>
          <p:cNvGrpSpPr/>
          <p:nvPr/>
        </p:nvGrpSpPr>
        <p:grpSpPr>
          <a:xfrm>
            <a:off x="507999" y="3162300"/>
            <a:ext cx="8928102" cy="939800"/>
            <a:chOff x="-1" y="0"/>
            <a:chExt cx="8928102" cy="939800"/>
          </a:xfrm>
        </p:grpSpPr>
        <p:grpSp>
          <p:nvGrpSpPr>
            <p:cNvPr id="139" name="Comprehensive documentation"/>
            <p:cNvGrpSpPr/>
            <p:nvPr/>
          </p:nvGrpSpPr>
          <p:grpSpPr>
            <a:xfrm>
              <a:off x="5245100" y="0"/>
              <a:ext cx="3683001" cy="939800"/>
              <a:chOff x="0" y="0"/>
              <a:chExt cx="3683000" cy="939800"/>
            </a:xfrm>
          </p:grpSpPr>
          <p:sp>
            <p:nvSpPr>
              <p:cNvPr id="137" name="Rectangle"/>
              <p:cNvSpPr/>
              <p:nvPr/>
            </p:nvSpPr>
            <p:spPr>
              <a:xfrm>
                <a:off x="0" y="0"/>
                <a:ext cx="3683000" cy="939800"/>
              </a:xfrm>
              <a:prstGeom prst="rect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25400" cap="flat">
                <a:solidFill>
                  <a:srgbClr val="10612B"/>
                </a:solidFill>
                <a:prstDash val="solid"/>
                <a:miter lim="400000"/>
              </a:ln>
              <a:effectLst>
                <a:outerShdw blurRad="1143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ts val="3600"/>
                  </a:lnSpc>
                  <a:tabLst>
                    <a:tab pos="1066800" algn="l"/>
                  </a:tabLst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8" name="Comprehensive documentation"/>
              <p:cNvSpPr txBox="1"/>
              <p:nvPr/>
            </p:nvSpPr>
            <p:spPr>
              <a:xfrm>
                <a:off x="0" y="8235"/>
                <a:ext cx="3683000" cy="923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lnSpc>
                    <a:spcPts val="3600"/>
                  </a:lnSpc>
                  <a:tabLst>
                    <a:tab pos="1066800" algn="l"/>
                  </a:tabLst>
                  <a:defRPr sz="3000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gu-IN" dirty="0"/>
                  <a:t>કોમ્પ્રેહેન્સિવ ડૉક્યુમેન્ટશન</a:t>
                </a:r>
                <a:endParaRPr dirty="0"/>
              </a:p>
            </p:txBody>
          </p:sp>
        </p:grpSp>
        <p:grpSp>
          <p:nvGrpSpPr>
            <p:cNvPr id="142" name="Working software"/>
            <p:cNvGrpSpPr/>
            <p:nvPr/>
          </p:nvGrpSpPr>
          <p:grpSpPr>
            <a:xfrm>
              <a:off x="-1" y="0"/>
              <a:ext cx="3683001" cy="939800"/>
              <a:chOff x="0" y="0"/>
              <a:chExt cx="3683000" cy="939800"/>
            </a:xfrm>
          </p:grpSpPr>
          <p:sp>
            <p:nvSpPr>
              <p:cNvPr id="140" name="Rectangle"/>
              <p:cNvSpPr/>
              <p:nvPr/>
            </p:nvSpPr>
            <p:spPr>
              <a:xfrm>
                <a:off x="0" y="0"/>
                <a:ext cx="3683000" cy="939800"/>
              </a:xfrm>
              <a:prstGeom prst="rect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25400" cap="flat">
                <a:solidFill>
                  <a:srgbClr val="005192"/>
                </a:solidFill>
                <a:prstDash val="solid"/>
                <a:miter lim="400000"/>
              </a:ln>
              <a:effectLst>
                <a:outerShdw blurRad="1143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ts val="3600"/>
                  </a:lnSpc>
                  <a:tabLst>
                    <a:tab pos="1066800" algn="l"/>
                  </a:tabLst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1" name="Working software"/>
              <p:cNvSpPr txBox="1"/>
              <p:nvPr/>
            </p:nvSpPr>
            <p:spPr>
              <a:xfrm>
                <a:off x="0" y="239068"/>
                <a:ext cx="3683000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lnSpc>
                    <a:spcPts val="3600"/>
                  </a:lnSpc>
                  <a:tabLst>
                    <a:tab pos="1066800" algn="l"/>
                  </a:tabLst>
                  <a:defRPr sz="3000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gu-IN" dirty="0"/>
                  <a:t>વર્કિંગ સોફ્ટવેર </a:t>
                </a:r>
                <a:endParaRPr dirty="0"/>
              </a:p>
            </p:txBody>
          </p:sp>
        </p:grpSp>
        <p:sp>
          <p:nvSpPr>
            <p:cNvPr id="143" name="over"/>
            <p:cNvSpPr txBox="1"/>
            <p:nvPr/>
          </p:nvSpPr>
          <p:spPr>
            <a:xfrm>
              <a:off x="4033707" y="285234"/>
              <a:ext cx="838201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rPr lang="gu-IN" dirty="0"/>
                <a:t>ઓવર </a:t>
              </a:r>
              <a:endParaRPr dirty="0"/>
            </a:p>
          </p:txBody>
        </p:sp>
      </p:grpSp>
      <p:grpSp>
        <p:nvGrpSpPr>
          <p:cNvPr id="152" name="Group"/>
          <p:cNvGrpSpPr/>
          <p:nvPr/>
        </p:nvGrpSpPr>
        <p:grpSpPr>
          <a:xfrm>
            <a:off x="507999" y="4368800"/>
            <a:ext cx="8928102" cy="939800"/>
            <a:chOff x="-1" y="0"/>
            <a:chExt cx="8928102" cy="939800"/>
          </a:xfrm>
        </p:grpSpPr>
        <p:grpSp>
          <p:nvGrpSpPr>
            <p:cNvPr id="147" name="Contract negotiation"/>
            <p:cNvGrpSpPr/>
            <p:nvPr/>
          </p:nvGrpSpPr>
          <p:grpSpPr>
            <a:xfrm>
              <a:off x="5245100" y="0"/>
              <a:ext cx="3683001" cy="939800"/>
              <a:chOff x="0" y="0"/>
              <a:chExt cx="3683000" cy="939800"/>
            </a:xfrm>
          </p:grpSpPr>
          <p:sp>
            <p:nvSpPr>
              <p:cNvPr id="145" name="Rectangle"/>
              <p:cNvSpPr/>
              <p:nvPr/>
            </p:nvSpPr>
            <p:spPr>
              <a:xfrm>
                <a:off x="0" y="0"/>
                <a:ext cx="3683000" cy="939800"/>
              </a:xfrm>
              <a:prstGeom prst="rect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25400" cap="flat">
                <a:solidFill>
                  <a:srgbClr val="10612B"/>
                </a:solidFill>
                <a:prstDash val="solid"/>
                <a:miter lim="400000"/>
              </a:ln>
              <a:effectLst>
                <a:outerShdw blurRad="1143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ts val="3600"/>
                  </a:lnSpc>
                  <a:tabLst>
                    <a:tab pos="1066800" algn="l"/>
                  </a:tabLst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6" name="Contract negotiation"/>
              <p:cNvSpPr txBox="1"/>
              <p:nvPr/>
            </p:nvSpPr>
            <p:spPr>
              <a:xfrm>
                <a:off x="0" y="239068"/>
                <a:ext cx="3683000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lnSpc>
                    <a:spcPts val="3600"/>
                  </a:lnSpc>
                  <a:tabLst>
                    <a:tab pos="1066800" algn="l"/>
                  </a:tabLst>
                  <a:defRPr sz="3000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gu-IN" dirty="0"/>
                  <a:t>કોન્ટ્રાક્ટ નેગોશિએશન</a:t>
                </a:r>
                <a:endParaRPr dirty="0"/>
              </a:p>
            </p:txBody>
          </p:sp>
        </p:grpSp>
        <p:grpSp>
          <p:nvGrpSpPr>
            <p:cNvPr id="150" name="Customer collaboration"/>
            <p:cNvGrpSpPr/>
            <p:nvPr/>
          </p:nvGrpSpPr>
          <p:grpSpPr>
            <a:xfrm>
              <a:off x="-1" y="0"/>
              <a:ext cx="3683001" cy="939800"/>
              <a:chOff x="0" y="0"/>
              <a:chExt cx="3683000" cy="939800"/>
            </a:xfrm>
          </p:grpSpPr>
          <p:sp>
            <p:nvSpPr>
              <p:cNvPr id="148" name="Rectangle"/>
              <p:cNvSpPr/>
              <p:nvPr/>
            </p:nvSpPr>
            <p:spPr>
              <a:xfrm>
                <a:off x="0" y="0"/>
                <a:ext cx="3683000" cy="939800"/>
              </a:xfrm>
              <a:prstGeom prst="rect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25400" cap="flat">
                <a:solidFill>
                  <a:srgbClr val="005192"/>
                </a:solidFill>
                <a:prstDash val="solid"/>
                <a:miter lim="400000"/>
              </a:ln>
              <a:effectLst>
                <a:outerShdw blurRad="1143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ts val="3600"/>
                  </a:lnSpc>
                  <a:tabLst>
                    <a:tab pos="1066800" algn="l"/>
                  </a:tabLst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9" name="Customer collaboration"/>
              <p:cNvSpPr txBox="1"/>
              <p:nvPr/>
            </p:nvSpPr>
            <p:spPr>
              <a:xfrm>
                <a:off x="0" y="239067"/>
                <a:ext cx="3683000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lnSpc>
                    <a:spcPts val="3600"/>
                  </a:lnSpc>
                  <a:tabLst>
                    <a:tab pos="1066800" algn="l"/>
                  </a:tabLst>
                  <a:defRPr sz="3000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gu-IN" dirty="0"/>
                  <a:t>કસ્ટમર કૉલૅબોરેશન</a:t>
                </a:r>
                <a:endParaRPr dirty="0"/>
              </a:p>
            </p:txBody>
          </p:sp>
        </p:grpSp>
        <p:sp>
          <p:nvSpPr>
            <p:cNvPr id="151" name="over"/>
            <p:cNvSpPr txBox="1"/>
            <p:nvPr/>
          </p:nvSpPr>
          <p:spPr>
            <a:xfrm>
              <a:off x="4033707" y="285234"/>
              <a:ext cx="838201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rPr lang="gu-IN" dirty="0"/>
                <a:t>ઓવર 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3" animBg="1" advAuto="0"/>
      <p:bldP spid="144" grpId="1" animBg="1" advAuto="0"/>
      <p:bldP spid="152" grpId="2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14301</TotalTime>
  <Words>1842</Words>
  <Application>Microsoft Office PowerPoint</Application>
  <PresentationFormat>Custom</PresentationFormat>
  <Paragraphs>427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Arial Rounded MT Bold</vt:lpstr>
      <vt:lpstr>Chalkboard</vt:lpstr>
      <vt:lpstr>Comic Sans MS</vt:lpstr>
      <vt:lpstr>Gill Sans</vt:lpstr>
      <vt:lpstr>Lucida Grande</vt:lpstr>
      <vt:lpstr>White</vt:lpstr>
      <vt:lpstr>સ્ક્રમ પરિચય</vt:lpstr>
      <vt:lpstr>PowerPoint Presentation</vt:lpstr>
      <vt:lpstr>આપણે રિલે રેસ હારી રહ્યા છે</vt:lpstr>
      <vt:lpstr>PowerPoint Presentation</vt:lpstr>
      <vt:lpstr>સ્ક્રમ નો ઉદ્દગમ</vt:lpstr>
      <vt:lpstr>સ્ક્રમ નો ઉપયોગ કરતી કંપનીઓ :</vt:lpstr>
      <vt:lpstr>સ્ક્રમ નો ઉપયોગ કયી જગ્યાએ ? </vt:lpstr>
      <vt:lpstr>લાક્ષણિકતાઓ</vt:lpstr>
      <vt:lpstr>અજાઈલ મેનિફેસ્ટો - મૂલ્યોનું નિવેદન</vt:lpstr>
      <vt:lpstr>પ્રોજેક્ટ અવાજ-સ્તર</vt:lpstr>
      <vt:lpstr>સ્ક્રમ</vt:lpstr>
      <vt:lpstr>બધા એક સાથે મૂકી</vt:lpstr>
      <vt:lpstr>સ્પ્રિન્ટ્સ</vt:lpstr>
      <vt:lpstr>ક્રમિક વિરુદ્ધ ઓવરલેપિંગ વિકાસ</vt:lpstr>
      <vt:lpstr>સ્પ્રિન્ટ દરમિયાન કોઈ ફેરફાર થતો નથી</vt:lpstr>
      <vt:lpstr>સ્ક્રમ માળખું</vt:lpstr>
      <vt:lpstr>સ્ક્રમ માળખું</vt:lpstr>
      <vt:lpstr>ઉત્પાદન માલિક</vt:lpstr>
      <vt:lpstr>સ્ક્રમ માસ્ટર</vt:lpstr>
      <vt:lpstr>ટીમ</vt:lpstr>
      <vt:lpstr>સ્ક્રમ માળખું</vt:lpstr>
      <vt:lpstr>PowerPoint Presentation</vt:lpstr>
      <vt:lpstr>સ્પ્રિન્ટ પ્લાનિંગ</vt:lpstr>
      <vt:lpstr>દૈનિક સ્ક્રમ</vt:lpstr>
      <vt:lpstr>દરેક જણ 3 પ્રશ્નોના જવાબ આપે છે</vt:lpstr>
      <vt:lpstr>સ્પ્રિન્ટ સમીક્ષા</vt:lpstr>
      <vt:lpstr>સ્પ્રિન્ટ પૂર્વશક્તિ</vt:lpstr>
      <vt:lpstr>પ્રારંભ કરો / બંધ કરો / ચાલુ રાખો</vt:lpstr>
      <vt:lpstr>Scrum framework</vt:lpstr>
      <vt:lpstr>ઉત્પાદન બેકલોગ</vt:lpstr>
      <vt:lpstr>નમૂનાનો ઉત્પાદન બેકલોગ</vt:lpstr>
      <vt:lpstr>સ્પ્રિન્ટ ધ્યેય</vt:lpstr>
      <vt:lpstr>સ્પ્રિન્ટ બેકલોગનું સંચાલન</vt:lpstr>
      <vt:lpstr>સ્પ્રિન્ટ બેકલોગ</vt:lpstr>
      <vt:lpstr>એક સ્પ્રિન્ટ બર્ન-ડાઉંન ચાર્ટ</vt:lpstr>
      <vt:lpstr>PowerPoint Presentation</vt:lpstr>
      <vt:lpstr>સ્કેલેબિલીટી</vt:lpstr>
      <vt:lpstr>સ્ક્રમ ના સ્ક્રમ્સ દ્વારા સ્કેલિંગ</vt:lpstr>
      <vt:lpstr>સ્ક્રમ્સના સ્ક્રમ્સનું સ્ક્રમ</vt:lpstr>
      <vt:lpstr>આગળ ક્યાં જવાનું છે</vt:lpstr>
      <vt:lpstr>સ્ક્રમ વાંચવાની સૂચિ</vt:lpstr>
      <vt:lpstr>કોપીરાઈટ સૂચના</vt:lpstr>
      <vt:lpstr>સંપર્ક માહિતી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એક પરિચય સ્ક્રમ</dc:title>
  <cp:lastModifiedBy>Nimeshkumar Patel</cp:lastModifiedBy>
  <cp:revision>43</cp:revision>
  <dcterms:modified xsi:type="dcterms:W3CDTF">2020-05-15T03:37:43Z</dcterms:modified>
</cp:coreProperties>
</file>